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35"/>
  </p:notesMasterIdLst>
  <p:sldIdLst>
    <p:sldId id="257" r:id="rId3"/>
    <p:sldId id="856" r:id="rId4"/>
    <p:sldId id="958" r:id="rId5"/>
    <p:sldId id="905" r:id="rId6"/>
    <p:sldId id="930" r:id="rId7"/>
    <p:sldId id="925" r:id="rId8"/>
    <p:sldId id="897" r:id="rId9"/>
    <p:sldId id="908" r:id="rId10"/>
    <p:sldId id="911" r:id="rId11"/>
    <p:sldId id="923" r:id="rId12"/>
    <p:sldId id="914" r:id="rId13"/>
    <p:sldId id="915" r:id="rId14"/>
    <p:sldId id="910" r:id="rId15"/>
    <p:sldId id="917" r:id="rId16"/>
    <p:sldId id="926" r:id="rId17"/>
    <p:sldId id="871" r:id="rId18"/>
    <p:sldId id="874" r:id="rId19"/>
    <p:sldId id="875" r:id="rId20"/>
    <p:sldId id="876" r:id="rId21"/>
    <p:sldId id="934" r:id="rId22"/>
    <p:sldId id="880" r:id="rId23"/>
    <p:sldId id="884" r:id="rId24"/>
    <p:sldId id="885" r:id="rId25"/>
    <p:sldId id="886" r:id="rId26"/>
    <p:sldId id="887" r:id="rId27"/>
    <p:sldId id="927" r:id="rId28"/>
    <p:sldId id="928" r:id="rId29"/>
    <p:sldId id="929" r:id="rId30"/>
    <p:sldId id="932" r:id="rId31"/>
    <p:sldId id="933" r:id="rId32"/>
    <p:sldId id="935" r:id="rId33"/>
    <p:sldId id="936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300"/>
    <a:srgbClr val="CBDDCF"/>
    <a:srgbClr val="4169E1"/>
    <a:srgbClr val="FF8C00"/>
    <a:srgbClr val="228B22"/>
    <a:srgbClr val="BC8F8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7" autoAdjust="0"/>
    <p:restoredTop sz="81491" autoAdjust="0"/>
  </p:normalViewPr>
  <p:slideViewPr>
    <p:cSldViewPr snapToGrid="0">
      <p:cViewPr varScale="1">
        <p:scale>
          <a:sx n="90" d="100"/>
          <a:sy n="90" d="100"/>
        </p:scale>
        <p:origin x="252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07801-6515-4D0B-9D2D-574F31F2C5C1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E030E-3E6A-4683-89A5-4A7BF2B35C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E030E-3E6A-4683-89A5-4A7BF2B35C0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E030E-3E6A-4683-89A5-4A7BF2B35C0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E030E-3E6A-4683-89A5-4A7BF2B35C0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7E724-6C1A-4D0A-A81E-402A49E8B62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E030E-3E6A-4683-89A5-4A7BF2B35C0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A7E724-6C1A-4D0A-A81E-402A49E8B6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A7E724-6C1A-4D0A-A81E-402A49E8B6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" y="1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673100" y="3870255"/>
            <a:ext cx="10845800" cy="468637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400">
                <a:solidFill>
                  <a:srgbClr val="38447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3099" y="2920209"/>
            <a:ext cx="10845800" cy="894050"/>
          </a:xfrm>
        </p:spPr>
        <p:txBody>
          <a:bodyPr anchor="ctr" anchorCtr="1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099" y="4394884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73099" y="4766359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1000" cy="3429000"/>
          </a:xfrm>
          <a:prstGeom prst="rect">
            <a:avLst/>
          </a:prstGeom>
          <a:solidFill>
            <a:srgbClr val="C42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81000" cy="38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763001" y="6477000"/>
            <a:ext cx="3429000" cy="381000"/>
            <a:chOff x="8763001" y="6477000"/>
            <a:chExt cx="3429000" cy="381000"/>
          </a:xfrm>
        </p:grpSpPr>
        <p:sp>
          <p:nvSpPr>
            <p:cNvPr id="10" name="Rectangle 9"/>
            <p:cNvSpPr/>
            <p:nvPr userDrawn="1"/>
          </p:nvSpPr>
          <p:spPr>
            <a:xfrm rot="5400000">
              <a:off x="10287001" y="4953000"/>
              <a:ext cx="381000" cy="3429000"/>
            </a:xfrm>
            <a:prstGeom prst="rect">
              <a:avLst/>
            </a:prstGeom>
            <a:solidFill>
              <a:srgbClr val="C42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4" name="Rectangle 13"/>
            <p:cNvSpPr/>
            <p:nvPr userDrawn="1"/>
          </p:nvSpPr>
          <p:spPr>
            <a:xfrm rot="5400000">
              <a:off x="11811001" y="6477000"/>
              <a:ext cx="381000" cy="381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1028" name="Picture 4" descr="http://zsjy.gzhu.edu.cn/images/pic_logo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034" b="-7143"/>
          <a:stretch>
            <a:fillRect/>
          </a:stretch>
        </p:blipFill>
        <p:spPr bwMode="auto">
          <a:xfrm>
            <a:off x="391889" y="-1"/>
            <a:ext cx="3463289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087" y="-39914"/>
            <a:ext cx="1113116" cy="111311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64" y="-19958"/>
            <a:ext cx="1484187" cy="10686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1582400" y="0"/>
            <a:ext cx="612648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10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2800" cy="6858000"/>
          </a:xfrm>
        </p:spPr>
        <p:txBody>
          <a:bodyPr/>
          <a:lstStyle/>
          <a:p>
            <a:endParaRPr lang="en-MY"/>
          </a:p>
        </p:txBody>
      </p: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3944682" y="0"/>
            <a:ext cx="7575809" cy="1028700"/>
          </a:xfrm>
        </p:spPr>
        <p:txBody>
          <a:bodyPr lIns="0"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" y="1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673100" y="3870255"/>
            <a:ext cx="10845800" cy="468637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400">
                <a:solidFill>
                  <a:srgbClr val="38447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3099" y="2920209"/>
            <a:ext cx="10845800" cy="894050"/>
          </a:xfrm>
        </p:spPr>
        <p:txBody>
          <a:bodyPr anchor="ctr" anchorCtr="1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099" y="4394884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73099" y="4766359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1000" cy="3429000"/>
          </a:xfrm>
          <a:prstGeom prst="rect">
            <a:avLst/>
          </a:prstGeom>
          <a:solidFill>
            <a:srgbClr val="C42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81000" cy="38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763001" y="6477000"/>
            <a:ext cx="3429000" cy="381000"/>
            <a:chOff x="8763001" y="6477000"/>
            <a:chExt cx="3429000" cy="381000"/>
          </a:xfrm>
        </p:grpSpPr>
        <p:sp>
          <p:nvSpPr>
            <p:cNvPr id="10" name="Rectangle 9"/>
            <p:cNvSpPr/>
            <p:nvPr userDrawn="1"/>
          </p:nvSpPr>
          <p:spPr>
            <a:xfrm rot="5400000">
              <a:off x="10287001" y="4953000"/>
              <a:ext cx="381000" cy="3429000"/>
            </a:xfrm>
            <a:prstGeom prst="rect">
              <a:avLst/>
            </a:prstGeom>
            <a:solidFill>
              <a:srgbClr val="C42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4" name="Rectangle 13"/>
            <p:cNvSpPr/>
            <p:nvPr userDrawn="1"/>
          </p:nvSpPr>
          <p:spPr>
            <a:xfrm rot="5400000">
              <a:off x="11811001" y="6477000"/>
              <a:ext cx="381000" cy="381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1028" name="Picture 4" descr="http://zsjy.gzhu.edu.cn/images/pic_logo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034" b="-7143"/>
          <a:stretch>
            <a:fillRect/>
          </a:stretch>
        </p:blipFill>
        <p:spPr bwMode="auto">
          <a:xfrm>
            <a:off x="391889" y="-1"/>
            <a:ext cx="3463289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087" y="-39914"/>
            <a:ext cx="1113116" cy="111311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64" y="-19958"/>
            <a:ext cx="1484187" cy="10686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1582400" y="0"/>
            <a:ext cx="612648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10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2800" cy="6858000"/>
          </a:xfrm>
        </p:spPr>
        <p:txBody>
          <a:bodyPr/>
          <a:lstStyle/>
          <a:p>
            <a:endParaRPr lang="en-MY"/>
          </a:p>
        </p:txBody>
      </p: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3944682" y="0"/>
            <a:ext cx="7575809" cy="1028700"/>
          </a:xfrm>
        </p:spPr>
        <p:txBody>
          <a:bodyPr lIns="0"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66"/>
            <a:ext cx="12192000" cy="68792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-21266"/>
            <a:ext cx="11649807" cy="68792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1609756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1582401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  <a:noFill/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6248400"/>
            <a:ext cx="12192000" cy="609600"/>
            <a:chOff x="0" y="6248400"/>
            <a:chExt cx="12192000" cy="609600"/>
          </a:xfrm>
          <a:solidFill>
            <a:srgbClr val="002060"/>
          </a:solidFill>
        </p:grpSpPr>
        <p:sp>
          <p:nvSpPr>
            <p:cNvPr id="10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0563" cy="1028700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rgbClr val="39447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69925" y="1028706"/>
            <a:ext cx="10850563" cy="45719"/>
            <a:chOff x="0" y="990600"/>
            <a:chExt cx="12192001" cy="45719"/>
          </a:xfrm>
          <a:solidFill>
            <a:srgbClr val="C4251F"/>
          </a:solidFill>
        </p:grpSpPr>
        <p:sp>
          <p:nvSpPr>
            <p:cNvPr id="15" name="Rectangle 14"/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483" y="6206337"/>
            <a:ext cx="963524" cy="693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427" y="6235700"/>
            <a:ext cx="622300" cy="622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72" y="6176968"/>
            <a:ext cx="2438400" cy="752475"/>
          </a:xfrm>
          <a:prstGeom prst="rect">
            <a:avLst/>
          </a:prstGeom>
        </p:spPr>
      </p:pic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669925" y="1123953"/>
            <a:ext cx="10850563" cy="50196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6248400"/>
            <a:ext cx="12192000" cy="609600"/>
            <a:chOff x="0" y="6248400"/>
            <a:chExt cx="12192000" cy="609600"/>
          </a:xfrm>
          <a:solidFill>
            <a:srgbClr val="002060"/>
          </a:solidFill>
        </p:grpSpPr>
        <p:sp>
          <p:nvSpPr>
            <p:cNvPr id="10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0563" cy="1028700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rgbClr val="39447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69925" y="1028704"/>
            <a:ext cx="10850563" cy="45719"/>
            <a:chOff x="0" y="990600"/>
            <a:chExt cx="12192001" cy="45719"/>
          </a:xfrm>
          <a:solidFill>
            <a:srgbClr val="C4251F"/>
          </a:solidFill>
        </p:grpSpPr>
        <p:sp>
          <p:nvSpPr>
            <p:cNvPr id="15" name="Rectangle 14"/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483" y="6206335"/>
            <a:ext cx="963524" cy="693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427" y="6235700"/>
            <a:ext cx="622300" cy="622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72" y="6176966"/>
            <a:ext cx="2438400" cy="7524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3456451"/>
            <a:ext cx="10850563" cy="869854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4406738"/>
            <a:ext cx="108505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4722372"/>
            <a:ext cx="108505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  <p:grpSp>
        <p:nvGrpSpPr>
          <p:cNvPr id="6" name="Group 5"/>
          <p:cNvGrpSpPr/>
          <p:nvPr userDrawn="1"/>
        </p:nvGrpSpPr>
        <p:grpSpPr>
          <a:xfrm rot="5400000">
            <a:off x="10442716" y="202243"/>
            <a:ext cx="69568" cy="3429000"/>
            <a:chOff x="0" y="0"/>
            <a:chExt cx="381000" cy="3429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81000" cy="3429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 rot="16200000">
            <a:off x="1679716" y="202243"/>
            <a:ext cx="69568" cy="3429000"/>
            <a:chOff x="0" y="0"/>
            <a:chExt cx="381000" cy="342900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0"/>
              <a:ext cx="381000" cy="3429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6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/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68" y="1123953"/>
            <a:ext cx="1553273" cy="155327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93" y="1140108"/>
            <a:ext cx="2157323" cy="15532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996" y="1077947"/>
            <a:ext cx="1677597" cy="167759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9DF-D574-4037-B6A5-58CCD724C6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D47FC-D445-407C-86CB-81D2A52DEBF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C34D7-ABF0-40D9-9DAA-30D2D10DD7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4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3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6" y="6235704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4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3"/>
          <p:cNvSpPr txBox="1"/>
          <p:nvPr/>
        </p:nvSpPr>
        <p:spPr>
          <a:xfrm>
            <a:off x="918922" y="2627616"/>
            <a:ext cx="10459092" cy="160276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3986" y="1673509"/>
            <a:ext cx="11098614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Collecting And Analyzing Data Jointly From Multiple Services under Local Differential Privacy</a:t>
            </a:r>
            <a:endParaRPr lang="zh-CN" altLang="zh-CN" sz="32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32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在本地差分隐私下联合收集和分析来自多个服务的数据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11170" y="4513479"/>
            <a:ext cx="2031325" cy="1123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b="1" dirty="0"/>
              <a:t>报告人：刘鑫</a:t>
            </a:r>
            <a:endParaRPr lang="en-US" altLang="zh-CN" b="1" dirty="0"/>
          </a:p>
          <a:p>
            <a:pPr algn="ctr">
              <a:lnSpc>
                <a:spcPct val="200000"/>
              </a:lnSpc>
            </a:pPr>
            <a:r>
              <a:rPr lang="zh-CN" altLang="en-US" b="1" dirty="0"/>
              <a:t>指导老师：张美范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7001" y="6045201"/>
            <a:ext cx="9076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Xu, Min et al. “Collecting and analyzing data jointly from multiple services under local differential privacy.”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VLDB Endowment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13 (2020): 2760 - 2772.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2.2 </a:t>
            </a:r>
            <a:r>
              <a:rPr lang="zh-CN" altLang="en-US" sz="3600" dirty="0"/>
              <a:t>敏感属性聚合                                     </a:t>
            </a:r>
            <a:r>
              <a:rPr lang="en-US" altLang="zh-CN" sz="3600" dirty="0"/>
              <a:t>PRP </a:t>
            </a:r>
            <a:r>
              <a:rPr lang="zh-CN" altLang="en-US" sz="3600" dirty="0"/>
              <a:t>框架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645" y="1240233"/>
            <a:ext cx="3276768" cy="2857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9925" y="1668364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分区舍入扰动框架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Partition-Rounding-Perturb framework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PRP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9925" y="1191090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PRP</a:t>
            </a:r>
            <a:r>
              <a:rPr lang="zh-CN" altLang="en-US" b="1" dirty="0"/>
              <a:t>框架：适用于</a:t>
            </a:r>
            <a:r>
              <a:rPr lang="zh-CN" altLang="en-US" b="1" dirty="0">
                <a:solidFill>
                  <a:srgbClr val="FF0000"/>
                </a:solidFill>
              </a:rPr>
              <a:t>高维</a:t>
            </a:r>
            <a:r>
              <a:rPr lang="zh-CN" altLang="en-US" b="1" dirty="0"/>
              <a:t>条件下的</a:t>
            </a:r>
            <a:r>
              <a:rPr lang="zh-CN" altLang="en-US" b="1" dirty="0">
                <a:solidFill>
                  <a:srgbClr val="FF0000"/>
                </a:solidFill>
              </a:rPr>
              <a:t>敏感</a:t>
            </a:r>
            <a:r>
              <a:rPr lang="zh-CN" altLang="en-US" b="1" dirty="0"/>
              <a:t>属性聚合。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401749" y="4189629"/>
                <a:ext cx="3286477" cy="3912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groupCh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49" y="4189629"/>
                <a:ext cx="3286477" cy="391261"/>
              </a:xfrm>
              <a:prstGeom prst="rect">
                <a:avLst/>
              </a:prstGeom>
              <a:blipFill rotWithShape="1">
                <a:blip r:embed="rId3"/>
                <a:stretch>
                  <a:fillRect l="-5" t="-136" r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192414" y="2821956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92410" y="3007274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92411" y="3338004"/>
            <a:ext cx="1659467" cy="171190"/>
          </a:xfrm>
          <a:prstGeom prst="rect">
            <a:avLst/>
          </a:prstGeom>
          <a:solidFill>
            <a:srgbClr val="FCC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192412" y="3490404"/>
            <a:ext cx="1659467" cy="171190"/>
          </a:xfrm>
          <a:prstGeom prst="rect">
            <a:avLst/>
          </a:prstGeom>
          <a:solidFill>
            <a:srgbClr val="FCC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192412" y="3795204"/>
            <a:ext cx="1659467" cy="17119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192412" y="3974007"/>
            <a:ext cx="1659467" cy="17119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092333" y="2854646"/>
                <a:ext cx="31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333" y="2854646"/>
                <a:ext cx="312008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86" t="-116" r="-5948" b="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372106" y="2588962"/>
                <a:ext cx="31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106" y="2588962"/>
                <a:ext cx="317330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59" t="-24" r="-4897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092333" y="3827894"/>
                <a:ext cx="31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333" y="3827894"/>
                <a:ext cx="317330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84" t="-41" r="-4972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16987" y="2571066"/>
                <a:ext cx="3120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87" y="2571066"/>
                <a:ext cx="31200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121" t="-212" r="192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087011" y="3355128"/>
                <a:ext cx="31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011" y="3355128"/>
                <a:ext cx="317330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8" t="-153" r="-5048" b="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929890" y="2600820"/>
                <a:ext cx="31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890" y="2600820"/>
                <a:ext cx="317330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39" t="-179" r="-5017" b="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701041" y="2939254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01040" y="3113662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01039" y="3298549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01038" y="3479540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01038" y="3643911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4186" y="3816045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084633" y="2792202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084629" y="2977520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084630" y="3308250"/>
            <a:ext cx="1659467" cy="171190"/>
          </a:xfrm>
          <a:prstGeom prst="rect">
            <a:avLst/>
          </a:prstGeom>
          <a:solidFill>
            <a:srgbClr val="FCC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84631" y="3460650"/>
            <a:ext cx="1659467" cy="171190"/>
          </a:xfrm>
          <a:prstGeom prst="rect">
            <a:avLst/>
          </a:prstGeom>
          <a:solidFill>
            <a:srgbClr val="FCC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084631" y="3765450"/>
            <a:ext cx="1659467" cy="17119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084631" y="3944253"/>
            <a:ext cx="1659467" cy="17119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984552" y="2824892"/>
                <a:ext cx="31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52" y="2824892"/>
                <a:ext cx="312008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20" t="-149" r="-6014" b="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984552" y="3798140"/>
                <a:ext cx="31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52" y="3798140"/>
                <a:ext cx="317330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20" t="-74" r="-5037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979230" y="3325374"/>
                <a:ext cx="31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230" y="3325374"/>
                <a:ext cx="317330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43" t="-186" r="-4913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6024105" y="2739938"/>
            <a:ext cx="612988" cy="415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37093" y="3290699"/>
            <a:ext cx="612988" cy="363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50081" y="3749548"/>
            <a:ext cx="612988" cy="363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967995" y="2647852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967991" y="2833170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627458" y="2620978"/>
            <a:ext cx="612988" cy="415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028523" y="3648062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028519" y="3833380"/>
            <a:ext cx="1659467" cy="17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967995" y="3595798"/>
            <a:ext cx="612988" cy="415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左中括号 44"/>
          <p:cNvSpPr/>
          <p:nvPr/>
        </p:nvSpPr>
        <p:spPr>
          <a:xfrm rot="5400000" flipH="1">
            <a:off x="10515303" y="3562663"/>
            <a:ext cx="171189" cy="115506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中括号 45"/>
          <p:cNvSpPr/>
          <p:nvPr/>
        </p:nvSpPr>
        <p:spPr>
          <a:xfrm rot="5400000" flipH="1">
            <a:off x="9360238" y="3566072"/>
            <a:ext cx="171189" cy="115506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8907098" y="215718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AHIO</a:t>
            </a:r>
            <a:r>
              <a:rPr lang="en-US" altLang="zh-CN" dirty="0"/>
              <a:t> (Augment)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8907098" y="314766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EHIO</a:t>
            </a:r>
            <a:r>
              <a:rPr lang="en-US" altLang="zh-CN" dirty="0"/>
              <a:t> (Embed)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824233" y="4355996"/>
                <a:ext cx="5478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33" y="4355996"/>
                <a:ext cx="547842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27" t="-192" r="-232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0943524" y="4364323"/>
                <a:ext cx="5863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524" y="4364323"/>
                <a:ext cx="586314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97" t="-218" r="-1925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7670057" y="4335549"/>
                <a:ext cx="1877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057" y="4335549"/>
                <a:ext cx="1877950" cy="276999"/>
              </a:xfrm>
              <a:prstGeom prst="rect">
                <a:avLst/>
              </a:prstGeom>
              <a:blipFill rotWithShape="1">
                <a:blip r:embed="rId10"/>
                <a:stretch>
                  <a:fillRect l="-28" t="-146" r="-60" b="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/>
          <p:cNvSpPr txBox="1"/>
          <p:nvPr/>
        </p:nvSpPr>
        <p:spPr>
          <a:xfrm>
            <a:off x="562683" y="5281034"/>
            <a:ext cx="10957806" cy="8720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现在要聚合属性</a:t>
            </a: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Ai</a:t>
            </a:r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，我们</a:t>
            </a:r>
            <a:r>
              <a:rPr kumimoji="0" lang="zh-CN" alt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只使用为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Ai</a:t>
            </a:r>
            <a:r>
              <a:rPr kumimoji="0" lang="zh-CN" alt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分区的元组</a:t>
            </a:r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，聚合它们的估计贡献，并将结果按</a:t>
            </a: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d</a:t>
            </a:r>
            <a:r>
              <a:rPr kumimoji="0" lang="zh-CN" altLang="en-US" sz="1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缩放</a:t>
            </a:r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为最终结果。</a:t>
            </a:r>
            <a:endParaRPr kumimoji="0" lang="en-US" altLang="zh-CN" sz="18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根据误差结果分析，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AHIO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适用于属性域较小时，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EHIO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适用于属性域较大时。</a:t>
            </a:r>
            <a:endParaRPr kumimoji="0" lang="en-US" altLang="zh-CN" sz="18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箭头: 右 57"/>
          <p:cNvSpPr/>
          <p:nvPr/>
        </p:nvSpPr>
        <p:spPr>
          <a:xfrm>
            <a:off x="2595637" y="3199257"/>
            <a:ext cx="4267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/>
          <p:cNvSpPr/>
          <p:nvPr/>
        </p:nvSpPr>
        <p:spPr>
          <a:xfrm>
            <a:off x="5512890" y="3237124"/>
            <a:ext cx="4267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右 59"/>
          <p:cNvSpPr/>
          <p:nvPr/>
        </p:nvSpPr>
        <p:spPr>
          <a:xfrm>
            <a:off x="8441580" y="3218334"/>
            <a:ext cx="4267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3513924" y="46647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r>
              <a:rPr lang="zh-CN" altLang="en-US" dirty="0"/>
              <a:t>分区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372918" y="46177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②舍入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9413646" y="45808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③扰动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1132873" y="417166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表</a:t>
            </a:r>
            <a:r>
              <a:rPr lang="en-US" altLang="zh-CN" dirty="0"/>
              <a:t>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/>
      <p:bldP spid="18" grpId="0"/>
      <p:bldP spid="19" grpId="0"/>
      <p:bldP spid="20" grpId="0"/>
      <p:bldP spid="21" grpId="0"/>
      <p:bldP spid="1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5" grpId="0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2.3 </a:t>
            </a:r>
            <a:r>
              <a:rPr lang="zh-CN" altLang="en-US" sz="3600" dirty="0"/>
              <a:t>多服务收集数据                              </a:t>
            </a:r>
            <a:r>
              <a:rPr lang="en-US" altLang="zh-CN" sz="3600" dirty="0"/>
              <a:t>SC-JOIN</a:t>
            </a:r>
            <a:r>
              <a:rPr lang="zh-CN" altLang="en-US" sz="3600" dirty="0"/>
              <a:t>机制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925" y="1243854"/>
            <a:ext cx="341632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针对在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多服务器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下收集的数据：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9925" y="1748117"/>
            <a:ext cx="744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1-to-1 JOIN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：多服务器中的每个服务器在每个用户处仅收集一个元组。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57" y="2451883"/>
            <a:ext cx="4851649" cy="254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19544" y="3312563"/>
                <a:ext cx="10850563" cy="1848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zh-CN" altLang="en-US" b="1" dirty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划分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与联接机制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Split and Conjunction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，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SC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）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:</a:t>
                </a:r>
                <a:r>
                  <a:rPr lang="zh-CN" altLang="en-US" b="1" noProof="0" dirty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单表查询下</a:t>
                </a:r>
                <a:r>
                  <a:rPr lang="zh-CN" altLang="en-US" b="1" dirty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针对多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维度数量时提出来的机制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SC-JOIN Mechanism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：（将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SC</a:t>
                </a:r>
                <a:r>
                  <a:rPr lang="zh-CN" altLang="en-US" b="1" dirty="0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机制用于多表数据扰动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）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使用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SC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机制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独立扰动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个服务中的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所有属性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，使每个属性都具有隐私参数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𝜀</m:t>
                        </m:r>
                      </m:num>
                      <m:den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𝐾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den>
                    </m:f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i="0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44" y="3312563"/>
                <a:ext cx="10850563" cy="1848455"/>
              </a:xfrm>
              <a:prstGeom prst="rect">
                <a:avLst/>
              </a:prstGeom>
              <a:blipFill rotWithShape="1">
                <a:blip r:embed="rId4"/>
                <a:stretch>
                  <a:fillRect l="-1" t="-22" r="4" b="-1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69926" y="5625621"/>
            <a:ext cx="1085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参考文献：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Wang,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Tianhao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et al. “</a:t>
            </a:r>
            <a:r>
              <a:rPr lang="en-US" altLang="zh-CN" sz="1600" b="1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Answering Multi-Dimensional Analytical Queries under Local Differential Privacy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.” </a:t>
            </a:r>
            <a:r>
              <a:rPr lang="en-US" altLang="zh-CN" sz="1600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2019 International Conference on Management of Data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(2019): n.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129" y="1186130"/>
            <a:ext cx="3161067" cy="18146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09321" y="4519362"/>
            <a:ext cx="2806995" cy="873957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SC-JOIN</a:t>
            </a:r>
            <a:r>
              <a:rPr lang="zh-CN" altLang="en-US" dirty="0"/>
              <a:t>对单服务分析不友好，产生不必要的消耗。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2.3</a:t>
            </a:r>
            <a:r>
              <a:rPr lang="zh-CN" altLang="en-US" sz="3600" dirty="0"/>
              <a:t>多服务收集数据                             </a:t>
            </a:r>
            <a:r>
              <a:rPr lang="en-US" altLang="zh-CN" sz="3600" dirty="0"/>
              <a:t>HIO-JOIN</a:t>
            </a:r>
            <a:r>
              <a:rPr lang="zh-CN" altLang="en-US" sz="3600" dirty="0"/>
              <a:t>机制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69925" y="1304365"/>
                <a:ext cx="377686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HIO-JOIN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：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𝑹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𝑯𝑰𝑶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𝑱𝑶𝑰𝑵</m:t>
                        </m:r>
                      </m:sub>
                    </m:sSub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𝑯𝑰𝑶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𝑱𝑶𝑰𝑵</m:t>
                        </m:r>
                      </m:sub>
                    </m:sSub>
                    <m:r>
                      <a:rPr kumimoji="0" lang="en-US" altLang="zh-CN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1304365"/>
                <a:ext cx="3776868" cy="395621"/>
              </a:xfrm>
              <a:prstGeom prst="rect">
                <a:avLst/>
              </a:prstGeom>
              <a:blipFill rotWithShape="1">
                <a:blip r:embed="rId2"/>
                <a:stretch>
                  <a:fillRect t="-19" r="14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69925" y="1711284"/>
            <a:ext cx="108505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为了提高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单服务分析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的实用性，同时支持联合分析，我们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SC-JOIN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中的估计技术用于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机制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，并将这种机制称为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HIO-JOIN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69925" y="2697618"/>
                <a:ext cx="10850562" cy="388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𝑹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𝑯𝑰𝑶</m:t>
                        </m:r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𝑱𝑶𝑰𝑵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𝐻𝐼𝑂</m:t>
                        </m:r>
                      </m:sub>
                    </m:sSub>
                    <m:r>
                      <a:rPr kumimoji="0" lang="zh-CN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对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一个服务的每个元组进行扰动，并且为每个元组平均分配隐私预算。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2697618"/>
                <a:ext cx="10850562" cy="388761"/>
              </a:xfrm>
              <a:prstGeom prst="rect">
                <a:avLst/>
              </a:prstGeom>
              <a:blipFill rotWithShape="1">
                <a:blip r:embed="rId3"/>
                <a:stretch>
                  <a:fillRect t="-35" r="3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197" y="3198756"/>
            <a:ext cx="5131064" cy="406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51205" y="3740438"/>
                <a:ext cx="3555397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𝑯𝑰𝑶</m:t>
                        </m:r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𝑱𝑶𝑰𝑵</m:t>
                        </m:r>
                      </m:sub>
                    </m:sSub>
                    <m:r>
                      <a:rPr kumimoji="0" lang="zh-CN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：</m:t>
                    </m:r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使用跨服务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状态反演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。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05" y="3740438"/>
                <a:ext cx="3555397" cy="303288"/>
              </a:xfrm>
              <a:prstGeom prst="rect">
                <a:avLst/>
              </a:prstGeom>
              <a:blipFill rotWithShape="1">
                <a:blip r:embed="rId5"/>
                <a:stretch>
                  <a:fillRect t="-1770" r="-535" b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891" y="4480626"/>
            <a:ext cx="4438878" cy="552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69925" y="4178987"/>
                <a:ext cx="6208282" cy="175432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真实频率聚合向量</a:t>
                </a:r>
                <a:r>
                  <a:rPr lang="zh-CN" altLang="en-US" dirty="0"/>
                  <a:t>和</a:t>
                </a:r>
                <a:r>
                  <a:rPr lang="zh-CN" altLang="en-US" b="1" dirty="0"/>
                  <a:t>估计频率聚合向量</a:t>
                </a:r>
                <a:r>
                  <a:rPr lang="zh-CN" altLang="en-US" dirty="0"/>
                  <a:t>可以通过</a:t>
                </a:r>
                <a:r>
                  <a:rPr lang="zh-CN" altLang="en-US" dirty="0">
                    <a:solidFill>
                      <a:schemeClr val="accent5"/>
                    </a:solidFill>
                  </a:rPr>
                  <a:t>状态转移矩阵</a:t>
                </a:r>
                <a:r>
                  <a:rPr lang="en-US" altLang="zh-CN" dirty="0">
                    <a:solidFill>
                      <a:schemeClr val="accent5"/>
                    </a:solidFill>
                  </a:rPr>
                  <a:t>M</a:t>
                </a:r>
                <a:r>
                  <a:rPr lang="zh-CN" altLang="en-US" dirty="0"/>
                  <a:t>连接，该矩阵定义了从状态到频率分布的随机转移（输入状态到输出状态的概率）。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4178987"/>
                <a:ext cx="6208282" cy="1754326"/>
              </a:xfrm>
              <a:prstGeom prst="rect">
                <a:avLst/>
              </a:prstGeom>
              <a:blipFill rotWithShape="1">
                <a:blip r:embed="rId7"/>
                <a:stretch>
                  <a:fillRect l="-82" t="-293" r="-73" b="-261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7088372" y="5238307"/>
            <a:ext cx="4607397" cy="8739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en-US" altLang="zh-CN" dirty="0"/>
              <a:t>HIO-JOIN</a:t>
            </a:r>
            <a:r>
              <a:rPr lang="zh-CN" altLang="en-US" dirty="0"/>
              <a:t>，能得到不同服务下数据表的联合分析估计结果。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2.4 </a:t>
            </a:r>
            <a:r>
              <a:rPr lang="zh-CN" altLang="en-US" sz="3600" dirty="0"/>
              <a:t>解决基于频率的攻击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925" y="1259867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处理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1-to-many JOIN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: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9925" y="1738224"/>
            <a:ext cx="6448848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基于频率的攻击（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Frequency-based Attack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传统方法：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只能保证各个元组的隐私性，不能保证拥有这些元组的用户的隐私。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6" y="3591560"/>
            <a:ext cx="6363027" cy="2343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81583" y="3910718"/>
            <a:ext cx="4238905" cy="17049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实际上，报告中元组的存在与否已经暴露了用户是否使用了服务的信息，这对用户来说是敏感的，特别服务是针对目标用户群体时。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202" y="1247994"/>
            <a:ext cx="3672967" cy="219647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398347" y="3664373"/>
            <a:ext cx="1259840" cy="372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3600" dirty="0"/>
                  <a:t>2.4</a:t>
                </a:r>
                <a:r>
                  <a:rPr lang="zh-CN" altLang="en-US" sz="3600" dirty="0"/>
                  <a:t>解决基于频率的攻击                           </a:t>
                </a:r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zh-CN" sz="3600" dirty="0"/>
                  <a:t>-</a:t>
                </a:r>
                <a:r>
                  <a:rPr lang="zh-CN" altLang="en-US" sz="3600" dirty="0"/>
                  <a:t>截断机制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69925" y="1392377"/>
                <a:ext cx="7254875" cy="1290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𝝉</m:t>
                    </m:r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-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截断机制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（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-truncation mechanism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）：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前提：假设用户在服务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i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上生成的元组数量最大为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max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。当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sup>
                        </m:sSubSup>
                      </m:e>
                    </m:d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时表示的是用户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u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没有使用该服务，生成元组数为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0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1392377"/>
                <a:ext cx="7254875" cy="1290994"/>
              </a:xfrm>
              <a:prstGeom prst="rect">
                <a:avLst/>
              </a:prstGeom>
              <a:blipFill>
                <a:blip r:embed="rId4"/>
                <a:stretch>
                  <a:fillRect l="-756" r="-672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69926" y="3047049"/>
                <a:ext cx="10850562" cy="2370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𝝉</m:t>
                    </m:r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-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截断的目的是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隐藏每个用户的存在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/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不存在信息以及真实频率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。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𝑻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b>
                          <m:sup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𝒖</m:t>
                            </m:r>
                          </m:sup>
                        </m:sSubSup>
                      </m:e>
                    </m:d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时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，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需要隐藏频数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𝑻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b>
                          <m:sup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𝒖</m:t>
                            </m:r>
                          </m:sup>
                        </m:sSubSup>
                      </m:e>
                    </m:d>
                    <m:r>
                      <a:rPr kumimoji="0" lang="zh-CN" alt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。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抽样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个元组来作为替代，并对每一个附加一个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截断权重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𝑢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𝜏</m:t>
                        </m:r>
                      </m:den>
                    </m:f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=0,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𝜏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</m:t>
                    </m:r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𝑻</m:t>
                            </m:r>
                          </m:e>
                          <m:sub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b>
                          <m:sup>
                            <m:r>
                              <a:rPr kumimoji="0" lang="en-US" altLang="zh-C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𝒖</m:t>
                            </m:r>
                          </m:sup>
                        </m:sSubSup>
                      </m:e>
                    </m:d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时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，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需要隐藏用户未使用的信息。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从服务表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的域中随机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抽取</m:t>
                    </m:r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个元组样本，并为取到的每个元组附加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的权重。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" y="3047049"/>
                <a:ext cx="10850562" cy="2370072"/>
              </a:xfrm>
              <a:prstGeom prst="rect">
                <a:avLst/>
              </a:prstGeom>
              <a:blipFill rotWithShape="1">
                <a:blip r:embed="rId5"/>
                <a:stretch>
                  <a:fillRect t="-13" r="3" b="-5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1232530"/>
            <a:ext cx="3672967" cy="2196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188" y="5504822"/>
            <a:ext cx="5429529" cy="469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211733" y="5188491"/>
                <a:ext cx="1943289" cy="87395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当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𝜏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=1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时可以达到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最优误差界限。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733" y="5188491"/>
                <a:ext cx="1943289" cy="873957"/>
              </a:xfrm>
              <a:prstGeom prst="rect">
                <a:avLst/>
              </a:prstGeom>
              <a:blipFill rotWithShape="1">
                <a:blip r:embed="rId8"/>
                <a:stretch>
                  <a:fillRect l="-512" t="-1152" r="-459" b="-107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研究背景</a:t>
              </a:r>
              <a:endParaRPr kumimoji="0" lang="zh-CN" altLang="en-MY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1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4"/>
            <a:ext cx="7509576" cy="566881"/>
            <a:chOff x="4267200" y="1600200"/>
            <a:chExt cx="8099310" cy="770291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71319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内容详述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2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总结展望</a:t>
              </a:r>
              <a:endParaRPr kumimoji="0" lang="zh-CN" altLang="en-MY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/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04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1" name="Right Triangle 7"/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18" name="Group 3"/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/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实验评估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0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3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22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3.1 </a:t>
            </a:r>
            <a:r>
              <a:rPr lang="zh-CN" altLang="en-US" sz="3600" dirty="0"/>
              <a:t>实验部署和实验数据集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925" y="1239656"/>
            <a:ext cx="101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实验目的</a:t>
            </a:r>
            <a:r>
              <a:rPr lang="zh-CN" altLang="en-US" dirty="0"/>
              <a:t>：验证提出的端到端模型的</a:t>
            </a:r>
            <a:r>
              <a:rPr lang="zh-CN" altLang="en-US" dirty="0">
                <a:solidFill>
                  <a:srgbClr val="FF0000"/>
                </a:solidFill>
              </a:rPr>
              <a:t>效用性</a:t>
            </a:r>
            <a:r>
              <a:rPr lang="zh-CN" altLang="en-US" dirty="0"/>
              <a:t>（真实数据查询概率与扰动后数据查询概率的误差）。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9925" y="1742884"/>
            <a:ext cx="835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实验部署平台</a:t>
            </a:r>
            <a:r>
              <a:rPr lang="zh-CN" altLang="en-US" dirty="0"/>
              <a:t>：单节点</a:t>
            </a:r>
            <a:r>
              <a:rPr lang="en-US" altLang="zh-CN" dirty="0"/>
              <a:t>Spark</a:t>
            </a:r>
            <a:r>
              <a:rPr lang="zh-CN" altLang="en-US" dirty="0"/>
              <a:t>群集，使用</a:t>
            </a:r>
            <a:r>
              <a:rPr lang="en-US" altLang="zh-CN" dirty="0"/>
              <a:t>Hadoop 2.7.1</a:t>
            </a:r>
            <a:r>
              <a:rPr lang="zh-CN" altLang="en-US" dirty="0"/>
              <a:t>、</a:t>
            </a:r>
            <a:r>
              <a:rPr lang="en-US" altLang="zh-CN" dirty="0"/>
              <a:t>Spark 2.4.3</a:t>
            </a:r>
            <a:r>
              <a:rPr lang="zh-CN" altLang="en-US" dirty="0"/>
              <a:t>和</a:t>
            </a:r>
            <a:r>
              <a:rPr lang="en-US" altLang="zh-CN" dirty="0"/>
              <a:t>Hive 2.3</a:t>
            </a:r>
            <a:r>
              <a:rPr lang="zh-CN" altLang="en-US" dirty="0"/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9925" y="2246112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数据集</a:t>
            </a:r>
            <a:r>
              <a:rPr lang="zh-CN" altLang="en-US" dirty="0"/>
              <a:t>：两个合成数据集、两个真实数据集。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/>
              <p:cNvGraphicFramePr>
                <a:graphicFrameLocks noGrp="1"/>
              </p:cNvGraphicFramePr>
              <p:nvPr/>
            </p:nvGraphicFramePr>
            <p:xfrm>
              <a:off x="737655" y="2682240"/>
              <a:ext cx="11075037" cy="32046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91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5750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284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729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数据集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简要概述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记录大小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9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SYN-1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单表，</a:t>
                          </a:r>
                          <a:r>
                            <a:rPr lang="en-US" altLang="zh-CN" dirty="0"/>
                            <a:t>4</a:t>
                          </a:r>
                          <a:r>
                            <a:rPr lang="zh-CN" altLang="en-US" dirty="0"/>
                            <a:t>个顺序属性和</a:t>
                          </a:r>
                          <a:r>
                            <a:rPr lang="en-US" altLang="zh-CN" dirty="0"/>
                            <a:t>4</a:t>
                          </a:r>
                          <a:r>
                            <a:rPr lang="zh-CN" altLang="en-US" dirty="0"/>
                            <a:t>个类别属性和一个非敏感顺序属性组成。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9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SYN-2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包含</a:t>
                          </a:r>
                          <a:r>
                            <a:rPr lang="zh-CN" altLang="en-US" dirty="0">
                              <a:solidFill>
                                <a:schemeClr val="accent2"/>
                              </a:solidFill>
                            </a:rPr>
                            <a:t>两个表</a:t>
                          </a:r>
                          <a:r>
                            <a:rPr lang="zh-CN" altLang="en-US" dirty="0"/>
                            <a:t>的合成数据，每个表都有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个顺序属性和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个类别属性。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、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6981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PUMS-P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2017</a:t>
                          </a:r>
                          <a:r>
                            <a:rPr lang="zh-CN" altLang="en-US" dirty="0"/>
                            <a:t>美国公民人口普查记录。属性包括</a:t>
                          </a:r>
                          <a:r>
                            <a:rPr lang="en-US" altLang="zh-CN" dirty="0"/>
                            <a:t>AGE</a:t>
                          </a:r>
                          <a:r>
                            <a:rPr lang="zh-CN" altLang="en-US" dirty="0"/>
                            <a:t>、</a:t>
                          </a:r>
                          <a:r>
                            <a:rPr lang="en-US" altLang="zh-CN" dirty="0"/>
                            <a:t>MARST</a:t>
                          </a:r>
                          <a:r>
                            <a:rPr lang="zh-CN" altLang="en-US" dirty="0"/>
                            <a:t>、</a:t>
                          </a:r>
                          <a:r>
                            <a:rPr lang="en-US" altLang="zh-CN" dirty="0"/>
                            <a:t>UHRSWORK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717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/>
                            <a:t>PUMS-H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1940</a:t>
                          </a:r>
                          <a:r>
                            <a:rPr lang="zh-CN" altLang="en-US" dirty="0"/>
                            <a:t>年美国人口普查记录，</a:t>
                          </a:r>
                          <a:r>
                            <a:rPr lang="zh-CN" altLang="en-US" dirty="0">
                              <a:solidFill>
                                <a:schemeClr val="accent2"/>
                              </a:solidFill>
                            </a:rPr>
                            <a:t>家庭表</a:t>
                          </a:r>
                          <a:r>
                            <a:rPr lang="zh-CN" altLang="en-US" dirty="0"/>
                            <a:t>属性为州和城市；</a:t>
                          </a:r>
                          <a:r>
                            <a:rPr lang="zh-CN" altLang="en-US" dirty="0">
                              <a:solidFill>
                                <a:schemeClr val="accent2"/>
                              </a:solidFill>
                            </a:rPr>
                            <a:t>公民表</a:t>
                          </a:r>
                          <a:r>
                            <a:rPr lang="zh-CN" altLang="en-US" dirty="0"/>
                            <a:t>属性为性别、年龄、种族和收入。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dirty="0"/>
                            <a:t>表</a:t>
                          </a:r>
                          <a:r>
                            <a:rPr lang="en-US" altLang="zh-CN" dirty="0"/>
                            <a:t>1: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3.42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altLang="zh-CN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dirty="0"/>
                            <a:t>表</a:t>
                          </a:r>
                          <a:r>
                            <a:rPr lang="en-US" altLang="zh-CN" dirty="0"/>
                            <a:t>2: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7.56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/>
              <p:cNvGraphicFramePr>
                <a:graphicFrameLocks noGrp="1"/>
              </p:cNvGraphicFramePr>
              <p:nvPr/>
            </p:nvGraphicFramePr>
            <p:xfrm>
              <a:off x="737655" y="2682240"/>
              <a:ext cx="11075037" cy="32046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9106"/>
                    <a:gridCol w="7457506"/>
                    <a:gridCol w="2228425"/>
                  </a:tblGrid>
                  <a:tr h="45729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数据集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简要概述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记录大小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207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SYN-1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单表，</a:t>
                          </a:r>
                          <a:r>
                            <a:rPr lang="en-US" altLang="zh-CN" dirty="0"/>
                            <a:t>4</a:t>
                          </a:r>
                          <a:r>
                            <a:rPr lang="zh-CN" altLang="en-US" dirty="0"/>
                            <a:t>个顺序属性和</a:t>
                          </a:r>
                          <a:r>
                            <a:rPr lang="en-US" altLang="zh-CN" dirty="0"/>
                            <a:t>4</a:t>
                          </a:r>
                          <a:r>
                            <a:rPr lang="zh-CN" altLang="en-US" dirty="0"/>
                            <a:t>个类别属性和一个非敏感顺序属性组成。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</a:blipFill>
                      </a:tcPr>
                    </a:tc>
                  </a:tr>
                  <a:tr h="5207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SYN-2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包含</a:t>
                          </a:r>
                          <a:r>
                            <a:rPr lang="zh-CN" altLang="en-US" dirty="0">
                              <a:solidFill>
                                <a:schemeClr val="accent2"/>
                              </a:solidFill>
                            </a:rPr>
                            <a:t>两个表</a:t>
                          </a:r>
                          <a:r>
                            <a:rPr lang="zh-CN" altLang="en-US" dirty="0"/>
                            <a:t>的合成数据，每个表都有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个顺序属性和</a:t>
                          </a:r>
                          <a:r>
                            <a:rPr lang="en-US" altLang="zh-CN" dirty="0"/>
                            <a:t>1</a:t>
                          </a:r>
                          <a:r>
                            <a:rPr lang="zh-CN" altLang="en-US" dirty="0"/>
                            <a:t>个类别属性。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</a:blipFill>
                      </a:tcPr>
                    </a:tc>
                  </a:tr>
                  <a:tr h="8699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PUMS-P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2017</a:t>
                          </a:r>
                          <a:r>
                            <a:rPr lang="zh-CN" altLang="en-US" dirty="0"/>
                            <a:t>美国公民人口普查记录。属性包括</a:t>
                          </a:r>
                          <a:r>
                            <a:rPr lang="en-US" altLang="zh-CN" dirty="0"/>
                            <a:t>AGE</a:t>
                          </a:r>
                          <a:r>
                            <a:rPr lang="zh-CN" altLang="en-US" dirty="0"/>
                            <a:t>、</a:t>
                          </a:r>
                          <a:r>
                            <a:rPr lang="en-US" altLang="zh-CN" dirty="0"/>
                            <a:t>MARST</a:t>
                          </a:r>
                          <a:r>
                            <a:rPr lang="zh-CN" altLang="en-US" dirty="0"/>
                            <a:t>、</a:t>
                          </a:r>
                          <a:r>
                            <a:rPr lang="en-US" altLang="zh-CN" dirty="0"/>
                            <a:t>UHRSWORK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</a:blipFill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/>
                            <a:t>PUMS-H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1940</a:t>
                          </a:r>
                          <a:r>
                            <a:rPr lang="zh-CN" altLang="en-US" dirty="0"/>
                            <a:t>年美国人口普查记录，</a:t>
                          </a:r>
                          <a:r>
                            <a:rPr lang="zh-CN" altLang="en-US" dirty="0">
                              <a:solidFill>
                                <a:schemeClr val="accent2"/>
                              </a:solidFill>
                            </a:rPr>
                            <a:t>家庭表</a:t>
                          </a:r>
                          <a:r>
                            <a:rPr lang="zh-CN" altLang="en-US" dirty="0"/>
                            <a:t>属性为州和城市；</a:t>
                          </a:r>
                          <a:r>
                            <a:rPr lang="zh-CN" altLang="en-US" dirty="0">
                              <a:solidFill>
                                <a:schemeClr val="accent2"/>
                              </a:solidFill>
                            </a:rPr>
                            <a:t>公民表</a:t>
                          </a:r>
                          <a:r>
                            <a:rPr lang="zh-CN" altLang="en-US" dirty="0"/>
                            <a:t>属性为性别、年龄、种族和收入。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9429705" y="1750897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数据采集：</a:t>
            </a:r>
            <a:endParaRPr lang="en-US" altLang="zh-CN" dirty="0"/>
          </a:p>
          <a:p>
            <a:r>
              <a:rPr lang="en-US" altLang="zh-CN" dirty="0"/>
              <a:t>https://usa.ipums.org/usa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3.2 </a:t>
            </a:r>
            <a:r>
              <a:rPr lang="zh-CN" altLang="en-US" sz="3600" dirty="0"/>
              <a:t>实验机制及评估指标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5098" y="1160468"/>
            <a:ext cx="89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查询结构</a:t>
            </a:r>
            <a:r>
              <a:rPr lang="zh-CN" altLang="en-US" dirty="0"/>
              <a:t>：评估了对</a:t>
            </a:r>
            <a:r>
              <a:rPr lang="en-US" altLang="zh-CN" dirty="0"/>
              <a:t>COUNT</a:t>
            </a:r>
            <a:r>
              <a:rPr lang="zh-CN" altLang="en-US" dirty="0"/>
              <a:t>、</a:t>
            </a:r>
            <a:r>
              <a:rPr lang="en-US" altLang="zh-CN" dirty="0"/>
              <a:t>SUM</a:t>
            </a:r>
            <a:r>
              <a:rPr lang="zh-CN" altLang="en-US" dirty="0"/>
              <a:t>、</a:t>
            </a:r>
            <a:r>
              <a:rPr lang="en-US" altLang="zh-CN" dirty="0"/>
              <a:t>AVG</a:t>
            </a:r>
            <a:r>
              <a:rPr lang="zh-CN" altLang="en-US" dirty="0"/>
              <a:t>的聚合查询的效用，以及相关因素的影响。</a:t>
            </a: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3230693" y="4848754"/>
          <a:ext cx="64466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度量标准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评估聚合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NMSE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标准化均方差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COUNT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/>
                        <a:t>SUM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平均相对误差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AVG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234248" y="1609961"/>
          <a:ext cx="8128000" cy="2895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机制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简要概述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HIO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应用于单表多维查询分析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AHIO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扩大再扰动的</a:t>
                      </a:r>
                      <a:r>
                        <a:rPr lang="en-US" altLang="zh-CN" sz="1600" dirty="0"/>
                        <a:t>PRP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EHIO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嵌入再扰动的</a:t>
                      </a:r>
                      <a:r>
                        <a:rPr lang="en-US" altLang="zh-CN" sz="1600" dirty="0"/>
                        <a:t>PRP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SC-JOIN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使用</a:t>
                      </a:r>
                      <a:r>
                        <a:rPr lang="en-US" altLang="zh-CN" sz="1600" dirty="0"/>
                        <a:t>SC</a:t>
                      </a:r>
                      <a:r>
                        <a:rPr lang="zh-CN" altLang="en-US" sz="1600" dirty="0"/>
                        <a:t>方法的联合聚合机制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HIO-JOIN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基于</a:t>
                      </a:r>
                      <a:r>
                        <a:rPr lang="en-US" altLang="zh-CN" sz="1600" dirty="0"/>
                        <a:t>AHIO</a:t>
                      </a:r>
                      <a:r>
                        <a:rPr lang="zh-CN" altLang="en-US" sz="1600" dirty="0"/>
                        <a:t>的联合聚合，并使用</a:t>
                      </a:r>
                      <a:r>
                        <a:rPr lang="el-GR" altLang="zh-CN" sz="1600" dirty="0"/>
                        <a:t>τ</a:t>
                      </a:r>
                      <a:r>
                        <a:rPr lang="en-US" altLang="zh-CN" sz="1600" dirty="0"/>
                        <a:t>-</a:t>
                      </a:r>
                      <a:r>
                        <a:rPr lang="zh-CN" altLang="en-US" sz="1600" dirty="0"/>
                        <a:t>截断机制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/>
                        <a:t>*-RDC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/>
                        <a:t>表示使用了范围效用性优化方法的机制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左大括号 2"/>
          <p:cNvSpPr/>
          <p:nvPr/>
        </p:nvSpPr>
        <p:spPr>
          <a:xfrm>
            <a:off x="1829752" y="2143521"/>
            <a:ext cx="345102" cy="9144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6754" y="24181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敏感属性聚合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1802470" y="3339253"/>
            <a:ext cx="345102" cy="63461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0092" y="34493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多表联合查询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60092" y="4070529"/>
            <a:ext cx="1435315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一种针对范围维度的优化技术</a:t>
            </a:r>
          </a:p>
        </p:txBody>
      </p:sp>
      <p:sp>
        <p:nvSpPr>
          <p:cNvPr id="12" name="箭头: 左 11"/>
          <p:cNvSpPr/>
          <p:nvPr/>
        </p:nvSpPr>
        <p:spPr>
          <a:xfrm>
            <a:off x="1774169" y="4255195"/>
            <a:ext cx="381317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/>
      <p:bldP spid="10" grpId="0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3.3 </a:t>
            </a:r>
            <a:r>
              <a:rPr lang="zh-CN" altLang="en-US" sz="3600" dirty="0"/>
              <a:t>针对敏感属性聚合实验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925" y="1138499"/>
            <a:ext cx="447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Attribute Aggregation </a:t>
            </a:r>
            <a:r>
              <a:rPr lang="zh-CN" altLang="en-US" b="1" dirty="0"/>
              <a:t>属性聚合（单表）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65918" y="1154411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用到的机制：</a:t>
            </a:r>
            <a:r>
              <a:rPr lang="en-US" altLang="zh-CN" dirty="0"/>
              <a:t>HIO</a:t>
            </a:r>
            <a:r>
              <a:rPr lang="zh-CN" altLang="en-US" dirty="0"/>
              <a:t>、</a:t>
            </a:r>
            <a:r>
              <a:rPr lang="en-US" altLang="zh-CN" dirty="0"/>
              <a:t>AHIO</a:t>
            </a:r>
            <a:r>
              <a:rPr lang="zh-CN" altLang="en-US" dirty="0"/>
              <a:t>、</a:t>
            </a:r>
            <a:r>
              <a:rPr lang="en-US" altLang="zh-CN" dirty="0"/>
              <a:t>EHIO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8C00"/>
                </a:solidFill>
              </a:rPr>
              <a:t>黄</a:t>
            </a:r>
            <a:r>
              <a:rPr lang="zh-CN" altLang="en-US" dirty="0">
                <a:solidFill>
                  <a:schemeClr val="accent1"/>
                </a:solidFill>
              </a:rPr>
              <a:t>绿</a:t>
            </a:r>
            <a:r>
              <a:rPr lang="zh-CN" altLang="en-US" dirty="0">
                <a:solidFill>
                  <a:schemeClr val="accent4"/>
                </a:solidFill>
              </a:rPr>
              <a:t>蓝</a:t>
            </a:r>
            <a:r>
              <a:rPr lang="zh-CN" altLang="en-US" dirty="0"/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9925" y="1581227"/>
            <a:ext cx="1077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在</a:t>
            </a:r>
            <a:r>
              <a:rPr lang="en-US" altLang="zh-CN" b="1" dirty="0"/>
              <a:t>SYN-1</a:t>
            </a:r>
            <a:r>
              <a:rPr lang="zh-CN" altLang="en-US" b="1" dirty="0"/>
              <a:t>数据集上评估聚合查询中</a:t>
            </a:r>
            <a:r>
              <a:rPr lang="en-US" altLang="zh-CN" b="1" dirty="0">
                <a:solidFill>
                  <a:schemeClr val="accent2"/>
                </a:solidFill>
              </a:rPr>
              <a:t>vol</a:t>
            </a:r>
            <a:r>
              <a:rPr lang="zh-CN" altLang="en-US" b="1" dirty="0">
                <a:solidFill>
                  <a:schemeClr val="accent2"/>
                </a:solidFill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</a:rPr>
              <a:t>volume</a:t>
            </a:r>
            <a:r>
              <a:rPr lang="zh-CN" altLang="en-US" b="1" dirty="0">
                <a:solidFill>
                  <a:schemeClr val="accent2"/>
                </a:solidFill>
              </a:rPr>
              <a:t>）</a:t>
            </a:r>
            <a:r>
              <a:rPr lang="zh-CN" altLang="en-US" b="1" dirty="0"/>
              <a:t>的影响。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8"/>
              <p:cNvGraphicFramePr>
                <a:graphicFrameLocks noGrp="1"/>
              </p:cNvGraphicFramePr>
              <p:nvPr/>
            </p:nvGraphicFramePr>
            <p:xfrm>
              <a:off x="7606454" y="1717670"/>
              <a:ext cx="4090918" cy="21160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21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351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363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49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参数名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含义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设置值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9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vol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约束属性空间占比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[0.04,0.3]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9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zh-CN" sz="1400" dirty="0"/>
                            <a:t>ε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隐私预算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49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d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表中属性总数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9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m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聚合属性域大小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125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83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谓词中属性个数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8"/>
              <p:cNvGraphicFramePr>
                <a:graphicFrameLocks noGrp="1"/>
              </p:cNvGraphicFramePr>
              <p:nvPr/>
            </p:nvGraphicFramePr>
            <p:xfrm>
              <a:off x="7606454" y="1717670"/>
              <a:ext cx="4090918" cy="21160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2163"/>
                    <a:gridCol w="1635116"/>
                    <a:gridCol w="1363639"/>
                  </a:tblGrid>
                  <a:tr h="349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参数名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含义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设置值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</a:tr>
                  <a:tr h="349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vol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约束属性空间占比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[0.04,0.3]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</a:tr>
                  <a:tr h="349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zh-CN" sz="1400" dirty="0"/>
                            <a:t>ε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隐私预算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</a:tr>
                  <a:tr h="349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d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表中属性总数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</a:tr>
                  <a:tr h="349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m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聚合属性域大小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125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</a:tr>
                  <a:tr h="3683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谓词中属性个数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76" y="1950559"/>
            <a:ext cx="2780844" cy="21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36" y="2061551"/>
            <a:ext cx="3244906" cy="208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17" y="4316456"/>
            <a:ext cx="3053925" cy="19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4614900" y="4316456"/>
            <a:ext cx="7082472" cy="17049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对于</a:t>
            </a:r>
            <a:r>
              <a:rPr lang="en-US" altLang="zh-CN" b="1" dirty="0"/>
              <a:t>COUNT</a:t>
            </a:r>
            <a:r>
              <a:rPr lang="zh-CN" altLang="en-US" dirty="0"/>
              <a:t>，</a:t>
            </a:r>
            <a:r>
              <a:rPr lang="en-US" altLang="zh-CN" dirty="0"/>
              <a:t>HIO</a:t>
            </a:r>
            <a:r>
              <a:rPr lang="zh-CN" altLang="en-US" dirty="0"/>
              <a:t>优于</a:t>
            </a:r>
            <a:r>
              <a:rPr lang="en-US" altLang="zh-CN" dirty="0"/>
              <a:t>AHIO</a:t>
            </a:r>
            <a:r>
              <a:rPr lang="zh-CN" altLang="en-US" dirty="0"/>
              <a:t>和</a:t>
            </a:r>
            <a:r>
              <a:rPr lang="en-US" altLang="zh-CN" dirty="0"/>
              <a:t>EHIO</a:t>
            </a:r>
            <a:r>
              <a:rPr lang="zh-CN" altLang="en-US" dirty="0"/>
              <a:t>。</a:t>
            </a:r>
            <a:r>
              <a:rPr lang="zh-CN" altLang="en-US" b="1" dirty="0"/>
              <a:t>原因是</a:t>
            </a:r>
            <a:r>
              <a:rPr lang="zh-CN" altLang="en-US" dirty="0"/>
              <a:t>后两个机制都为舍入阶段引入的舍入值预留了隐私预算。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对于</a:t>
            </a:r>
            <a:r>
              <a:rPr lang="en-US" altLang="zh-CN" b="1" dirty="0"/>
              <a:t>SUM</a:t>
            </a:r>
            <a:r>
              <a:rPr lang="zh-CN" altLang="en-US" b="1" dirty="0"/>
              <a:t>和</a:t>
            </a:r>
            <a:r>
              <a:rPr lang="en-US" altLang="zh-CN" b="1" dirty="0"/>
              <a:t>AVG</a:t>
            </a:r>
            <a:r>
              <a:rPr lang="zh-CN" altLang="en-US" dirty="0"/>
              <a:t>，</a:t>
            </a:r>
            <a:r>
              <a:rPr lang="en-US" altLang="zh-CN" dirty="0"/>
              <a:t>AHIO</a:t>
            </a:r>
            <a:r>
              <a:rPr lang="zh-CN" altLang="en-US" dirty="0"/>
              <a:t>和</a:t>
            </a:r>
            <a:r>
              <a:rPr lang="en-US" altLang="zh-CN" dirty="0"/>
              <a:t>EHIO</a:t>
            </a:r>
            <a:r>
              <a:rPr lang="zh-CN" altLang="en-US" dirty="0"/>
              <a:t>的表现始终优于</a:t>
            </a:r>
            <a:r>
              <a:rPr lang="en-US" altLang="zh-CN" dirty="0"/>
              <a:t>HIO</a:t>
            </a:r>
            <a:r>
              <a:rPr lang="zh-CN" altLang="en-US" dirty="0"/>
              <a:t>。</a:t>
            </a:r>
            <a:r>
              <a:rPr lang="en-US" altLang="zh-CN" b="1" dirty="0">
                <a:solidFill>
                  <a:srgbClr val="FF0000"/>
                </a:solidFill>
              </a:rPr>
              <a:t>vol</a:t>
            </a:r>
            <a:r>
              <a:rPr lang="zh-CN" altLang="en-US" dirty="0"/>
              <a:t>对</a:t>
            </a:r>
            <a:r>
              <a:rPr lang="en-US" altLang="zh-CN" b="1" dirty="0"/>
              <a:t>COUNT</a:t>
            </a:r>
            <a:r>
              <a:rPr lang="zh-CN" altLang="en-US" dirty="0"/>
              <a:t>和</a:t>
            </a:r>
            <a:r>
              <a:rPr lang="en-US" altLang="zh-CN" dirty="0"/>
              <a:t>SUM</a:t>
            </a:r>
            <a:r>
              <a:rPr lang="zh-CN" altLang="en-US" dirty="0"/>
              <a:t>聚合影响不大，对于</a:t>
            </a:r>
            <a:r>
              <a:rPr lang="en-US" altLang="zh-CN" dirty="0"/>
              <a:t>AVG</a:t>
            </a:r>
            <a:r>
              <a:rPr lang="zh-CN" altLang="en-US" dirty="0"/>
              <a:t>，随着</a:t>
            </a:r>
            <a:r>
              <a:rPr lang="en-US" altLang="zh-CN" dirty="0"/>
              <a:t>vol</a:t>
            </a:r>
            <a:r>
              <a:rPr lang="zh-CN" altLang="en-US" dirty="0"/>
              <a:t>增加相对误差减少。</a:t>
            </a:r>
          </a:p>
        </p:txBody>
      </p:sp>
      <p:sp>
        <p:nvSpPr>
          <p:cNvPr id="3" name="矩形 2"/>
          <p:cNvSpPr/>
          <p:nvPr/>
        </p:nvSpPr>
        <p:spPr>
          <a:xfrm>
            <a:off x="2283683" y="2080014"/>
            <a:ext cx="1643170" cy="174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58190" y="4335907"/>
            <a:ext cx="1643170" cy="1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3.3 </a:t>
            </a:r>
            <a:r>
              <a:rPr lang="zh-CN" altLang="en-US" sz="3600" dirty="0"/>
              <a:t>针对敏感属性聚合实验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924" y="1333227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在</a:t>
            </a:r>
            <a:r>
              <a:rPr lang="en-US" altLang="zh-CN" b="1" dirty="0"/>
              <a:t>SYN-1</a:t>
            </a:r>
            <a:r>
              <a:rPr lang="zh-CN" altLang="en-US" b="1" dirty="0"/>
              <a:t>数据集上评估聚合</a:t>
            </a:r>
            <a:r>
              <a:rPr lang="zh-CN" altLang="en-US" b="1" dirty="0">
                <a:solidFill>
                  <a:srgbClr val="FF0000"/>
                </a:solidFill>
              </a:rPr>
              <a:t>属性域大小</a:t>
            </a:r>
            <a:r>
              <a:rPr lang="en-US" altLang="zh-CN" b="1" dirty="0">
                <a:solidFill>
                  <a:srgbClr val="FF0000"/>
                </a:solidFill>
              </a:rPr>
              <a:t>m</a:t>
            </a:r>
            <a:r>
              <a:rPr lang="zh-CN" altLang="en-US" b="1" dirty="0"/>
              <a:t>的影响：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5663" y="3576803"/>
            <a:ext cx="10850563" cy="12894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结论：域大小</a:t>
            </a:r>
            <a:r>
              <a:rPr lang="en-US" altLang="zh-CN" b="1" dirty="0"/>
              <a:t>m</a:t>
            </a:r>
            <a:r>
              <a:rPr lang="zh-CN" altLang="en-US" dirty="0"/>
              <a:t>对</a:t>
            </a:r>
            <a:r>
              <a:rPr lang="en-US" altLang="zh-CN" dirty="0"/>
              <a:t>COUNT</a:t>
            </a:r>
            <a:r>
              <a:rPr lang="zh-CN" altLang="en-US" dirty="0"/>
              <a:t>的影响较小。因为</a:t>
            </a:r>
            <a:r>
              <a:rPr lang="zh-CN" altLang="en-US" b="1" dirty="0"/>
              <a:t>划分层高度和域大小存在对数关系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对于</a:t>
            </a:r>
            <a:r>
              <a:rPr lang="en-US" altLang="zh-CN" dirty="0"/>
              <a:t>SUM</a:t>
            </a:r>
            <a:r>
              <a:rPr lang="zh-CN" altLang="en-US" dirty="0"/>
              <a:t>和</a:t>
            </a:r>
            <a:r>
              <a:rPr lang="en-US" altLang="zh-CN" dirty="0"/>
              <a:t>AVG</a:t>
            </a:r>
            <a:r>
              <a:rPr lang="zh-CN" altLang="en-US" dirty="0"/>
              <a:t>，在</a:t>
            </a:r>
            <a:r>
              <a:rPr lang="en-US" altLang="zh-CN" dirty="0"/>
              <a:t>AHIO</a:t>
            </a:r>
            <a:r>
              <a:rPr lang="zh-CN" altLang="en-US" dirty="0"/>
              <a:t>和</a:t>
            </a:r>
            <a:r>
              <a:rPr lang="en-US" altLang="zh-CN" dirty="0"/>
              <a:t>EHIO</a:t>
            </a:r>
            <a:r>
              <a:rPr lang="zh-CN" altLang="en-US" dirty="0"/>
              <a:t>机制下域大小对误差的影响并不大，对于</a:t>
            </a:r>
            <a:r>
              <a:rPr lang="en-US" altLang="zh-CN" dirty="0"/>
              <a:t>HIO</a:t>
            </a:r>
            <a:r>
              <a:rPr lang="zh-CN" altLang="en-US" dirty="0"/>
              <a:t>机制，其误差随着域大小的增大而快速增大。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8004" y="5061251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评估在数据集</a:t>
            </a:r>
            <a:r>
              <a:rPr lang="en-US" altLang="zh-CN" b="1" dirty="0"/>
              <a:t>SYN-1</a:t>
            </a:r>
            <a:r>
              <a:rPr lang="zh-CN" altLang="en-US" b="1" dirty="0"/>
              <a:t>上</a:t>
            </a:r>
            <a:r>
              <a:rPr lang="zh-CN" altLang="en-US" b="1" dirty="0">
                <a:solidFill>
                  <a:srgbClr val="FF0000"/>
                </a:solidFill>
              </a:rPr>
              <a:t>属性总数量</a:t>
            </a:r>
            <a:r>
              <a:rPr lang="en-US" altLang="zh-CN" b="1" dirty="0">
                <a:solidFill>
                  <a:srgbClr val="FF0000"/>
                </a:solidFill>
              </a:rPr>
              <a:t>d </a:t>
            </a:r>
            <a:r>
              <a:rPr lang="zh-CN" altLang="en-US" b="1" dirty="0"/>
              <a:t>的影响：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8004" y="5510987"/>
            <a:ext cx="1085056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结论：随着属性总数量</a:t>
            </a:r>
            <a:r>
              <a:rPr lang="en-US" altLang="zh-CN" b="1" dirty="0"/>
              <a:t>d</a:t>
            </a:r>
            <a:r>
              <a:rPr lang="zh-CN" altLang="en-US" b="1" dirty="0"/>
              <a:t>的增加，所有误差度量也随着增加。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63" y="1687728"/>
            <a:ext cx="8818712" cy="189293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714240" y="1782963"/>
            <a:ext cx="1639147" cy="125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795228" y="1702560"/>
            <a:ext cx="1639147" cy="191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endParaRPr lang="zh-CN" altLang="en-US" sz="1200" b="1" kern="0" dirty="0">
                <a:solidFill>
                  <a:prstClr val="white">
                    <a:lumMod val="10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r>
                <a:rPr lang="zh-CN" altLang="en-US" sz="3600" b="1" kern="0" dirty="0">
                  <a:solidFill>
                    <a:prstClr val="white">
                      <a:lumMod val="100000"/>
                    </a:prst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FF0000"/>
                  </a:solidFill>
                  <a:latin typeface="+mn-ea"/>
                  <a:cs typeface="+mn-ea"/>
                  <a:sym typeface="+mn-lt"/>
                </a:rPr>
                <a:t>研究背景</a:t>
              </a:r>
              <a:endParaRPr lang="zh-CN" altLang="en-MY" sz="2800" dirty="0">
                <a:solidFill>
                  <a:srgbClr val="FF0000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1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4"/>
            <a:ext cx="7509576" cy="566881"/>
            <a:chOff x="4267200" y="1600200"/>
            <a:chExt cx="8099310" cy="770291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71319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/>
                <a:t>内容详述</a:t>
              </a:r>
              <a:endParaRPr lang="en-US" altLang="zh-CN" sz="2800" dirty="0">
                <a:effectLst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2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+mn-ea"/>
                  <a:cs typeface="+mn-ea"/>
                  <a:sym typeface="+mn-lt"/>
                </a:rPr>
                <a:t>总结展望</a:t>
              </a:r>
              <a:endParaRPr lang="zh-CN" altLang="en-MY" sz="2800" dirty="0"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/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04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1" name="Right Triangle 7"/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Group 3"/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/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/>
                <a:t>实验评估</a:t>
              </a:r>
              <a:endParaRPr lang="en-US" altLang="zh-CN" sz="2800" dirty="0">
                <a:effectLst/>
              </a:endParaRPr>
            </a:p>
          </p:txBody>
        </p:sp>
        <p:grpSp>
          <p:nvGrpSpPr>
            <p:cNvPr id="20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3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22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3.3 </a:t>
            </a:r>
            <a:r>
              <a:rPr lang="zh-CN" altLang="en-US" sz="3600" dirty="0"/>
              <a:t>针对敏感属性聚合实验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文本框 3"/>
          <p:cNvSpPr txBox="1"/>
          <p:nvPr/>
        </p:nvSpPr>
        <p:spPr>
          <a:xfrm>
            <a:off x="669925" y="3361353"/>
            <a:ext cx="108505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为了更好理解</a:t>
            </a:r>
            <a:r>
              <a:rPr lang="zh-CN" altLang="en-US" b="1" dirty="0"/>
              <a:t>舍入技术</a:t>
            </a:r>
            <a:r>
              <a:rPr lang="zh-CN" altLang="en-US" dirty="0"/>
              <a:t>的影响，当被发布聚合属性为</a:t>
            </a:r>
            <a:r>
              <a:rPr lang="zh-CN" altLang="en-US" b="1" dirty="0"/>
              <a:t>非敏感属性</a:t>
            </a:r>
            <a:r>
              <a:rPr lang="zh-CN" altLang="en-US" dirty="0"/>
              <a:t>时，我们使用</a:t>
            </a:r>
            <a:r>
              <a:rPr lang="en-US" altLang="zh-CN" dirty="0"/>
              <a:t>HIO</a:t>
            </a:r>
            <a:r>
              <a:rPr lang="zh-CN" altLang="en-US" dirty="0"/>
              <a:t>进行评估。结果在图中</a:t>
            </a:r>
            <a:r>
              <a:rPr lang="en-US" altLang="zh-CN" b="1" dirty="0">
                <a:solidFill>
                  <a:srgbClr val="FF0000"/>
                </a:solidFill>
              </a:rPr>
              <a:t>HIO-PUB</a:t>
            </a:r>
            <a:r>
              <a:rPr lang="zh-CN" altLang="en-US" dirty="0"/>
              <a:t>表示。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9925" y="4225912"/>
            <a:ext cx="714811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结论：与</a:t>
            </a:r>
            <a:r>
              <a:rPr lang="en-US" altLang="zh-CN" b="1" dirty="0"/>
              <a:t>HIO-PUB</a:t>
            </a:r>
            <a:r>
              <a:rPr lang="zh-CN" altLang="en-US" b="1" dirty="0"/>
              <a:t>相比，</a:t>
            </a:r>
            <a:r>
              <a:rPr lang="en-US" altLang="zh-CN" b="1" dirty="0"/>
              <a:t>AHIO</a:t>
            </a:r>
            <a:r>
              <a:rPr lang="zh-CN" altLang="en-US" b="1" dirty="0"/>
              <a:t>和</a:t>
            </a:r>
            <a:r>
              <a:rPr lang="en-US" altLang="zh-CN" b="1" dirty="0"/>
              <a:t>EHIO</a:t>
            </a:r>
            <a:r>
              <a:rPr lang="zh-CN" altLang="en-US" b="1" dirty="0"/>
              <a:t>的效用有很明显的持续下降。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7314" y="5619389"/>
            <a:ext cx="1093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参考文献：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Kulkarni,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Tejas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D. et al. “</a:t>
            </a:r>
            <a:r>
              <a:rPr lang="en-US" altLang="zh-CN" sz="16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Marginal Release Under Local Differential Privacy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.” </a:t>
            </a:r>
            <a:r>
              <a:rPr lang="en-US" altLang="zh-CN" sz="1600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2018 International Conference on Management of Data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(2018): n.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sz="16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04" y="1124748"/>
            <a:ext cx="7120209" cy="230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69925" y="5099869"/>
            <a:ext cx="10850562" cy="4584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结论：</a:t>
            </a:r>
            <a:r>
              <a:rPr lang="en-US" altLang="zh-CN" b="1" dirty="0"/>
              <a:t>vol</a:t>
            </a:r>
            <a:r>
              <a:rPr lang="zh-CN" altLang="en-US" b="1" dirty="0"/>
              <a:t>增加时，</a:t>
            </a:r>
            <a:r>
              <a:rPr lang="en-US" altLang="zh-CN" b="1" dirty="0">
                <a:solidFill>
                  <a:schemeClr val="accent4"/>
                </a:solidFill>
              </a:rPr>
              <a:t>AMG</a:t>
            </a:r>
            <a:r>
              <a:rPr lang="zh-CN" altLang="en-US" b="1" dirty="0"/>
              <a:t>误差的增加要远远快过</a:t>
            </a:r>
            <a:r>
              <a:rPr lang="en-US" altLang="zh-CN" b="1" dirty="0"/>
              <a:t>AHIO</a:t>
            </a:r>
            <a:r>
              <a:rPr lang="zh-CN" altLang="en-US" b="1" dirty="0"/>
              <a:t>和</a:t>
            </a:r>
            <a:r>
              <a:rPr lang="en-US" altLang="zh-CN" b="1" dirty="0"/>
              <a:t>EHIO</a:t>
            </a:r>
            <a:r>
              <a:rPr lang="zh-CN" altLang="en-US" b="1" dirty="0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6602" y="469899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与其他研究方案对比：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3.4 </a:t>
            </a:r>
            <a:r>
              <a:rPr lang="zh-CN" altLang="en-US" sz="3600" dirty="0"/>
              <a:t>针对单表真实数据集</a:t>
            </a:r>
            <a:r>
              <a:rPr lang="en-US" altLang="zh-CN" sz="3600" dirty="0"/>
              <a:t>PUMS-P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603962" y="1217656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在样本</a:t>
            </a:r>
            <a:r>
              <a:rPr lang="en-US" altLang="zh-CN" b="1" dirty="0"/>
              <a:t>PUMS-P</a:t>
            </a:r>
            <a:r>
              <a:rPr lang="zh-CN" altLang="en-US" dirty="0"/>
              <a:t>上的查询示例</a:t>
            </a:r>
            <a:r>
              <a:rPr lang="en-US" altLang="zh-CN" dirty="0"/>
              <a:t>:</a:t>
            </a:r>
            <a:r>
              <a:rPr lang="zh-CN" altLang="en-US" dirty="0"/>
              <a:t>（无表联合）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3962" y="164255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利用如下查询：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2089955"/>
            <a:ext cx="5275097" cy="136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69925" y="3677819"/>
            <a:ext cx="5404043" cy="45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利用机制</a:t>
            </a:r>
            <a:r>
              <a:rPr lang="en-US" altLang="zh-CN" dirty="0"/>
              <a:t>HIO</a:t>
            </a:r>
            <a:r>
              <a:rPr lang="zh-CN" altLang="en-US" dirty="0"/>
              <a:t>、</a:t>
            </a:r>
            <a:r>
              <a:rPr lang="en-US" altLang="zh-CN" dirty="0"/>
              <a:t>AHIO</a:t>
            </a:r>
            <a:r>
              <a:rPr lang="zh-CN" altLang="en-US" dirty="0"/>
              <a:t>、</a:t>
            </a:r>
            <a:r>
              <a:rPr lang="en-US" altLang="zh-CN" dirty="0"/>
              <a:t>EHIO</a:t>
            </a:r>
            <a:r>
              <a:rPr lang="zh-CN" altLang="en-US" dirty="0"/>
              <a:t>和</a:t>
            </a:r>
            <a:r>
              <a:rPr lang="en-US" altLang="zh-CN" dirty="0"/>
              <a:t>AHIO-RDC</a:t>
            </a:r>
            <a:r>
              <a:rPr lang="zh-CN" altLang="en-US" dirty="0"/>
              <a:t>来测试。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12266" y="122567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单表</a:t>
            </a:r>
            <a:r>
              <a:rPr lang="zh-CN" altLang="en-US" dirty="0"/>
              <a:t>条件下的单维或多维查询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260" y="1642554"/>
            <a:ext cx="4674514" cy="407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7416801" y="2747474"/>
            <a:ext cx="3569546" cy="3072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16801" y="4216141"/>
            <a:ext cx="3569546" cy="3072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416801" y="5325028"/>
            <a:ext cx="3569546" cy="3072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3962" y="4592204"/>
            <a:ext cx="6205008" cy="8739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结论：对于所有机制和设置，我们在标准偏差间隔内得到了真正的聚合结果。</a:t>
            </a:r>
            <a:r>
              <a:rPr lang="en-US" altLang="zh-CN" dirty="0"/>
              <a:t>AHIO-RDC</a:t>
            </a:r>
            <a:r>
              <a:rPr lang="zh-CN" altLang="en-US" dirty="0"/>
              <a:t>的性能优于</a:t>
            </a:r>
            <a:r>
              <a:rPr lang="en-US" altLang="zh-CN" dirty="0"/>
              <a:t>AHIO</a:t>
            </a:r>
            <a:r>
              <a:rPr lang="zh-CN" altLang="en-US" dirty="0"/>
              <a:t>。</a:t>
            </a:r>
          </a:p>
        </p:txBody>
      </p:sp>
      <p:sp>
        <p:nvSpPr>
          <p:cNvPr id="12" name="矩形 11"/>
          <p:cNvSpPr/>
          <p:nvPr/>
        </p:nvSpPr>
        <p:spPr>
          <a:xfrm>
            <a:off x="6977259" y="1979599"/>
            <a:ext cx="4063273" cy="21046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3.5 </a:t>
            </a:r>
            <a:r>
              <a:rPr lang="zh-CN" altLang="en-US" sz="3600" dirty="0"/>
              <a:t>评估多表联合聚合查询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9925" y="1230087"/>
            <a:ext cx="3626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Joint Aggregation</a:t>
            </a:r>
            <a:r>
              <a:rPr lang="zh-CN" altLang="en-US" sz="2000" b="1" dirty="0"/>
              <a:t>联合聚合</a:t>
            </a:r>
            <a:r>
              <a:rPr lang="zh-CN" altLang="en-US" dirty="0"/>
              <a:t>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9925" y="1656549"/>
            <a:ext cx="10850562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评估</a:t>
            </a:r>
            <a:r>
              <a:rPr lang="zh-CN" altLang="en-US" dirty="0">
                <a:solidFill>
                  <a:schemeClr val="accent2"/>
                </a:solidFill>
              </a:rPr>
              <a:t>两个表</a:t>
            </a:r>
            <a:r>
              <a:rPr lang="zh-CN" altLang="en-US" dirty="0"/>
              <a:t>之间的联合聚合</a:t>
            </a:r>
            <a:r>
              <a:rPr lang="en-US" altLang="zh-CN" dirty="0"/>
              <a:t>:</a:t>
            </a:r>
            <a:br>
              <a:rPr lang="zh-CN" altLang="en-US" dirty="0"/>
            </a:br>
            <a:r>
              <a:rPr lang="en-US" altLang="zh-CN" b="1" dirty="0"/>
              <a:t>SC-JOIN</a:t>
            </a:r>
            <a:r>
              <a:rPr lang="zh-CN" altLang="en-US" b="1" dirty="0"/>
              <a:t>、</a:t>
            </a:r>
            <a:r>
              <a:rPr lang="en-US" altLang="zh-CN" b="1" dirty="0"/>
              <a:t>HIO-JOIN</a:t>
            </a:r>
            <a:r>
              <a:rPr lang="zh-CN" altLang="en-US" dirty="0"/>
              <a:t>、</a:t>
            </a:r>
            <a:r>
              <a:rPr lang="en-US" altLang="zh-CN" b="1" dirty="0"/>
              <a:t>HIO-JOIN-RDC</a:t>
            </a:r>
            <a:r>
              <a:rPr lang="zh-CN" altLang="en-US" dirty="0"/>
              <a:t>来评估合成数据集</a:t>
            </a:r>
            <a:r>
              <a:rPr lang="en-US" altLang="zh-CN" b="1" dirty="0"/>
              <a:t>SYN-2</a:t>
            </a:r>
            <a:r>
              <a:rPr lang="zh-CN" altLang="en-US" dirty="0"/>
              <a:t>的敏感性分析。</a:t>
            </a:r>
            <a:br>
              <a:rPr lang="zh-CN" altLang="en-US" dirty="0"/>
            </a:br>
            <a:r>
              <a:rPr lang="en-US" altLang="zh-CN" b="1" dirty="0"/>
              <a:t>HIO-JOIN</a:t>
            </a:r>
            <a:r>
              <a:rPr lang="zh-CN" altLang="en-US" dirty="0"/>
              <a:t>、</a:t>
            </a:r>
            <a:r>
              <a:rPr lang="en-US" altLang="zh-CN" b="1" dirty="0"/>
              <a:t>HIO-JOIN-RDC</a:t>
            </a:r>
            <a:r>
              <a:rPr lang="zh-CN" altLang="en-US" dirty="0"/>
              <a:t>对真实数据集</a:t>
            </a:r>
            <a:r>
              <a:rPr lang="en-US" altLang="zh-CN" b="1" dirty="0"/>
              <a:t>PUMS-H</a:t>
            </a:r>
            <a:r>
              <a:rPr lang="zh-CN" altLang="en-US" dirty="0"/>
              <a:t>进行评估作为案例研究。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61" y="3168784"/>
            <a:ext cx="6058761" cy="28653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83201" y="3429000"/>
            <a:ext cx="2475068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三种约束条件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</a:t>
            </a:r>
            <a:r>
              <a:rPr lang="zh-CN" altLang="en-US" dirty="0"/>
              <a:t>：单类别维度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O</a:t>
            </a:r>
            <a:r>
              <a:rPr lang="zh-CN" altLang="en-US" dirty="0"/>
              <a:t>：单范围维度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CO</a:t>
            </a:r>
            <a:r>
              <a:rPr lang="zh-CN" altLang="en-US" dirty="0"/>
              <a:t>：类别</a:t>
            </a:r>
            <a:r>
              <a:rPr lang="en-US" altLang="zh-CN" dirty="0"/>
              <a:t>+</a:t>
            </a:r>
            <a:r>
              <a:rPr lang="zh-CN" altLang="en-US" dirty="0"/>
              <a:t>范围维度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3.5 </a:t>
            </a:r>
            <a:r>
              <a:rPr lang="zh-CN" altLang="en-US" sz="3600" dirty="0"/>
              <a:t>评估多表联合聚合查询：</a:t>
            </a:r>
            <a:r>
              <a:rPr lang="en-US" altLang="zh-CN" sz="3600" dirty="0"/>
              <a:t>1-to-1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669925" y="1253672"/>
            <a:ext cx="994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针对上述三种查询约束情况的结果：</a:t>
            </a:r>
            <a:r>
              <a:rPr lang="en-US" altLang="zh-CN" dirty="0"/>
              <a:t>SC-JOIN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228B22"/>
                </a:solidFill>
              </a:rPr>
              <a:t>绿</a:t>
            </a:r>
            <a:r>
              <a:rPr lang="zh-CN" altLang="en-US" dirty="0"/>
              <a:t>）、</a:t>
            </a:r>
            <a:r>
              <a:rPr lang="en-US" altLang="zh-CN" dirty="0"/>
              <a:t>HIO-JOIN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8C00"/>
                </a:solidFill>
              </a:rPr>
              <a:t>黄</a:t>
            </a:r>
            <a:r>
              <a:rPr lang="zh-CN" altLang="en-US" dirty="0"/>
              <a:t>）、</a:t>
            </a:r>
            <a:r>
              <a:rPr lang="en-US" altLang="zh-CN" dirty="0"/>
              <a:t>HIO-JOIN-RDC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4169E1"/>
                </a:solidFill>
              </a:rPr>
              <a:t>蓝</a:t>
            </a:r>
            <a:r>
              <a:rPr lang="zh-CN" altLang="en-US" dirty="0"/>
              <a:t>）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807670"/>
            <a:ext cx="3681146" cy="218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516" y="1807671"/>
            <a:ext cx="3725355" cy="218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871" y="1807670"/>
            <a:ext cx="3707439" cy="218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67483" y="4643137"/>
            <a:ext cx="7912065" cy="12894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结论：随着表大小</a:t>
            </a:r>
            <a:r>
              <a:rPr lang="en-US" altLang="zh-CN" b="1" dirty="0"/>
              <a:t>n</a:t>
            </a:r>
            <a:r>
              <a:rPr lang="zh-CN" altLang="en-US" b="1" dirty="0"/>
              <a:t>增加，误差相对减少，总体的估计效用都随之提升；</a:t>
            </a:r>
            <a:br>
              <a:rPr lang="zh-CN" altLang="en-US" b="1" dirty="0"/>
            </a:br>
            <a:r>
              <a:rPr lang="zh-CN" altLang="en-US" b="1" dirty="0"/>
              <a:t>           当谓词约束变得复杂时，</a:t>
            </a:r>
            <a:r>
              <a:rPr lang="en-US" altLang="zh-CN" b="1" dirty="0">
                <a:solidFill>
                  <a:srgbClr val="FF8C00"/>
                </a:solidFill>
              </a:rPr>
              <a:t>HIO-JOIN</a:t>
            </a:r>
            <a:r>
              <a:rPr lang="zh-CN" altLang="en-US" b="1" dirty="0"/>
              <a:t>的表现要优于</a:t>
            </a:r>
            <a:r>
              <a:rPr lang="en-US" altLang="zh-CN" b="1" dirty="0">
                <a:solidFill>
                  <a:srgbClr val="228B22"/>
                </a:solidFill>
              </a:rPr>
              <a:t>SC-JOIN</a:t>
            </a:r>
            <a:r>
              <a:rPr lang="zh-CN" altLang="en-US" b="1" dirty="0"/>
              <a:t>；</a:t>
            </a:r>
            <a:br>
              <a:rPr lang="zh-CN" altLang="en-US" b="1" dirty="0"/>
            </a:br>
            <a:r>
              <a:rPr lang="zh-CN" altLang="en-US" b="1" dirty="0"/>
              <a:t>           </a:t>
            </a:r>
            <a:r>
              <a:rPr lang="en-US" altLang="zh-CN" b="1" dirty="0">
                <a:solidFill>
                  <a:srgbClr val="4169E1"/>
                </a:solidFill>
              </a:rPr>
              <a:t>HIO-JOIN-RDC</a:t>
            </a:r>
            <a:r>
              <a:rPr lang="zh-CN" altLang="en-US" b="1" dirty="0"/>
              <a:t>始终比</a:t>
            </a:r>
            <a:r>
              <a:rPr lang="en-US" altLang="zh-CN" b="1" dirty="0">
                <a:solidFill>
                  <a:srgbClr val="FF8C00"/>
                </a:solidFill>
              </a:rPr>
              <a:t>HIO-JOIN</a:t>
            </a:r>
            <a:r>
              <a:rPr lang="zh-CN" altLang="en-US" b="1" dirty="0"/>
              <a:t>在范围约束下更能提高聚合效用。</a:t>
            </a:r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8507306" y="4483523"/>
          <a:ext cx="3349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含义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谓词条件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altLang="zh-CN" dirty="0"/>
                        <a:t>ε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隐私预算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数据表大小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2412" y="4048833"/>
            <a:ext cx="6170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SYN-2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3.5 </a:t>
            </a:r>
            <a:r>
              <a:rPr lang="zh-CN" altLang="en-US" sz="3600" dirty="0"/>
              <a:t>评估多表联合聚合查询：</a:t>
            </a:r>
            <a:r>
              <a:rPr lang="en-US" altLang="zh-CN" sz="3600" dirty="0"/>
              <a:t>1-to-many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669924" y="1328758"/>
            <a:ext cx="8027036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一对多 </a:t>
            </a:r>
            <a:r>
              <a:rPr lang="en-US" altLang="zh-CN" b="1" dirty="0"/>
              <a:t>one-to-many join</a:t>
            </a:r>
            <a:br>
              <a:rPr lang="en-US" altLang="zh-CN" dirty="0"/>
            </a:br>
            <a:r>
              <a:rPr lang="zh-CN" altLang="en-US" dirty="0"/>
              <a:t>使用聚集在带有</a:t>
            </a:r>
            <a:r>
              <a:rPr lang="en-US" altLang="zh-CN" b="1" dirty="0"/>
              <a:t>CO</a:t>
            </a:r>
            <a:r>
              <a:rPr lang="zh-CN" altLang="en-US" b="1" dirty="0"/>
              <a:t>范围谓词</a:t>
            </a:r>
            <a:r>
              <a:rPr lang="zh-CN" altLang="en-US" dirty="0"/>
              <a:t>的属性上的查询进行测试。利用了截断机制。</a:t>
            </a:r>
            <a:endParaRPr lang="en-US" altLang="zh-C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2722338"/>
            <a:ext cx="3204423" cy="19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023" y="2722338"/>
            <a:ext cx="3360877" cy="198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576" y="2618018"/>
            <a:ext cx="3495571" cy="208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69924" y="5118789"/>
                <a:ext cx="9517862" cy="87395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结论：对于所有类型的查询，较大的隐私预算</a:t>
                </a:r>
                <a:r>
                  <a:rPr lang="el-GR" altLang="zh-CN" b="1" dirty="0"/>
                  <a:t>ε</a:t>
                </a:r>
                <a:r>
                  <a:rPr lang="zh-CN" altLang="en-US" b="1" dirty="0"/>
                  <a:t>或表大小</a:t>
                </a:r>
                <a:r>
                  <a:rPr lang="en-US" altLang="zh-CN" b="1" dirty="0"/>
                  <a:t>n</a:t>
                </a:r>
                <a:r>
                  <a:rPr lang="zh-CN" altLang="en-US" b="1" dirty="0"/>
                  <a:t>都会带来更好的估计效用；</a:t>
                </a:r>
                <a:br>
                  <a:rPr lang="zh-CN" altLang="en-US" b="1" dirty="0"/>
                </a:br>
                <a:r>
                  <a:rPr lang="zh-CN" altLang="en-US" b="1" dirty="0"/>
                  <a:t>           当截断元组数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zh-CN" altLang="en-US" b="1" dirty="0"/>
                  <a:t>增加时，对聚合</a:t>
                </a:r>
                <a:r>
                  <a:rPr lang="en-US" altLang="zh-CN" b="1" dirty="0"/>
                  <a:t>COUNT</a:t>
                </a:r>
                <a:r>
                  <a:rPr lang="zh-CN" altLang="en-US" b="1" dirty="0"/>
                  <a:t>和</a:t>
                </a:r>
                <a:r>
                  <a:rPr lang="en-US" altLang="zh-CN" b="1" dirty="0"/>
                  <a:t>SUM</a:t>
                </a:r>
                <a:r>
                  <a:rPr lang="zh-CN" altLang="en-US" b="1" dirty="0"/>
                  <a:t>的估计效用降低，对</a:t>
                </a:r>
                <a:r>
                  <a:rPr lang="en-US" altLang="zh-CN" b="1" dirty="0"/>
                  <a:t>AVG</a:t>
                </a:r>
                <a:r>
                  <a:rPr lang="zh-CN" altLang="en-US" b="1" dirty="0"/>
                  <a:t>的影响不大。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" y="5118789"/>
                <a:ext cx="9517862" cy="873957"/>
              </a:xfrm>
              <a:prstGeom prst="rect">
                <a:avLst/>
              </a:prstGeom>
              <a:blipFill rotWithShape="1">
                <a:blip r:embed="rId5"/>
                <a:stretch>
                  <a:fillRect l="-53" t="-587" r="-48" b="-48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/>
              <p:cNvGraphicFramePr>
                <a:graphicFrameLocks noGrp="1"/>
              </p:cNvGraphicFramePr>
              <p:nvPr/>
            </p:nvGraphicFramePr>
            <p:xfrm>
              <a:off x="9042400" y="1303237"/>
              <a:ext cx="247808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49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031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CBDDC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截断元组个数</a:t>
                          </a:r>
                        </a:p>
                      </a:txBody>
                      <a:tcPr anchor="ctr">
                        <a:solidFill>
                          <a:srgbClr val="CBDDC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l-GR" altLang="zh-CN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</a:t>
                          </a:r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隐私预算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数据表大小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/>
              <p:cNvGraphicFramePr>
                <a:graphicFrameLocks noGrp="1"/>
              </p:cNvGraphicFramePr>
              <p:nvPr/>
            </p:nvGraphicFramePr>
            <p:xfrm>
              <a:off x="9042400" y="1303237"/>
              <a:ext cx="247808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4916"/>
                    <a:gridCol w="190317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截断元组个数</a:t>
                          </a:r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CBDDC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l-GR" altLang="zh-CN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</a:t>
                          </a:r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隐私预算</a:t>
                          </a:r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</a:t>
                          </a:r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数据表大小</a:t>
                          </a:r>
                          <a:endParaRPr lang="zh-CN" altLang="en-US" sz="18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631490" y="2277860"/>
            <a:ext cx="6170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SYN-2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3.6 PUMS-H </a:t>
            </a:r>
            <a:r>
              <a:rPr lang="zh-CN" altLang="en-US" sz="3600" dirty="0"/>
              <a:t>多表查询真实案例分析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8311" y="1276478"/>
            <a:ext cx="10942176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PUMS-H</a:t>
            </a:r>
            <a:r>
              <a:rPr lang="zh-CN" altLang="en-US" b="1" dirty="0"/>
              <a:t>案例研究</a:t>
            </a:r>
            <a:r>
              <a:rPr lang="zh-CN" altLang="en-US" dirty="0"/>
              <a:t>：居住在印第安纳州的</a:t>
            </a:r>
            <a:r>
              <a:rPr lang="zh-CN" altLang="en-US" b="1" dirty="0"/>
              <a:t>印第安纳波利斯市</a:t>
            </a:r>
            <a:r>
              <a:rPr lang="zh-CN" altLang="en-US" dirty="0"/>
              <a:t>有多少人属于</a:t>
            </a:r>
            <a:r>
              <a:rPr lang="zh-CN" altLang="en-US" b="1" dirty="0"/>
              <a:t>特定年龄组</a:t>
            </a:r>
            <a:r>
              <a:rPr lang="zh-CN" altLang="en-US" dirty="0"/>
              <a:t>？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3238231"/>
            <a:ext cx="2904511" cy="170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54" y="3264408"/>
            <a:ext cx="2881343" cy="17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15" y="3264408"/>
            <a:ext cx="2881344" cy="173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78311" y="5073227"/>
            <a:ext cx="11004089" cy="8739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结论：</a:t>
            </a:r>
            <a:r>
              <a:rPr lang="en-US" altLang="zh-CN" b="1" dirty="0"/>
              <a:t>HIO-JOIN-RDC</a:t>
            </a:r>
            <a:r>
              <a:rPr lang="zh-CN" altLang="en-US" b="1" dirty="0"/>
              <a:t>机制在效用上基本上始终优于</a:t>
            </a:r>
            <a:r>
              <a:rPr lang="en-US" altLang="zh-CN" b="1" dirty="0"/>
              <a:t>HIO-JOIN</a:t>
            </a:r>
            <a:r>
              <a:rPr lang="zh-CN" altLang="en-US" b="1" dirty="0"/>
              <a:t>，并且，随着隐私预算的增加，聚合查询结果误差相对会减少。上述结果符合之前实验得出的结论。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47354" y="1888644"/>
                <a:ext cx="11004089" cy="873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查询描述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：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198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𝑆𝑒𝑙𝑒𝑐𝑡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𝐶𝑜𝑢𝑛𝑡</m:t>
                    </m:r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e>
                    </m:d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198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𝐹𝑟𝑜𝑚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𝑃𝑈𝑀𝑆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𝑃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198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𝑊h𝑒𝑟𝑒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198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𝑪𝑰𝑻𝒀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𝑰𝒏𝒅𝒊𝒂𝒏𝒐𝒑𝒐𝒍𝒊𝒔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1984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𝐴𝑛𝑑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𝑨𝑮𝑬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∈[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𝒍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𝒓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b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</a:b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评估了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HIO-JOIN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和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HIO-JOIN-RDC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机制，并设置隐私预算</a:t>
                </a:r>
                <a:r>
                  <a:rPr kumimoji="0" lang="el-GR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ε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=2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、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5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，截断元组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数量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设置为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=1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4" y="1888644"/>
                <a:ext cx="11004089" cy="873829"/>
              </a:xfrm>
              <a:prstGeom prst="rect">
                <a:avLst/>
              </a:prstGeom>
              <a:blipFill rotWithShape="1">
                <a:blip r:embed="rId5"/>
                <a:stretch>
                  <a:fillRect l="-6" t="-18" r="1" b="-16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研究背景</a:t>
              </a:r>
              <a:endParaRPr kumimoji="0" lang="zh-CN" altLang="en-MY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1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4"/>
            <a:ext cx="7509576" cy="566881"/>
            <a:chOff x="4267200" y="1600200"/>
            <a:chExt cx="8099310" cy="770291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71319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内容详述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2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总结展望</a:t>
              </a:r>
              <a:endParaRPr kumimoji="0" lang="zh-CN" altLang="en-MY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/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04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1" name="Right Triangle 7"/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18" name="Group 3"/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/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实验评估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0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3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22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4</a:t>
            </a:r>
            <a:r>
              <a:rPr lang="zh-CN" altLang="en-US" sz="3600" dirty="0"/>
              <a:t>、总结展望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2511" y="1420445"/>
            <a:ext cx="108505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总结</a:t>
            </a:r>
            <a:r>
              <a:rPr lang="zh-CN" altLang="en-US" dirty="0"/>
              <a:t>：本文研究集中收集和分析本地差分隐私下多个服务的数据。利用</a:t>
            </a:r>
            <a:r>
              <a:rPr lang="en-US" altLang="zh-CN" dirty="0"/>
              <a:t>PRP</a:t>
            </a:r>
            <a:r>
              <a:rPr lang="zh-CN" altLang="en-US" dirty="0"/>
              <a:t>框架对</a:t>
            </a:r>
            <a:r>
              <a:rPr lang="en-US" altLang="zh-CN" dirty="0"/>
              <a:t>HIO</a:t>
            </a:r>
            <a:r>
              <a:rPr lang="zh-CN" altLang="en-US" dirty="0"/>
              <a:t>机制进行了优化，在大部分条件下表现良好。并提出针对全新情况的解决方案，在现实条件下有着不错的效用性。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2511" y="2749757"/>
            <a:ext cx="10897976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扩展研究：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本文提出的解决和优化方案还能运用到</a:t>
            </a:r>
            <a:r>
              <a:rPr lang="zh-CN" altLang="en-US" b="1" dirty="0"/>
              <a:t>分组查询</a:t>
            </a:r>
            <a:r>
              <a:rPr lang="zh-CN" altLang="en-US" dirty="0"/>
              <a:t>（</a:t>
            </a:r>
            <a:r>
              <a:rPr lang="en-US" altLang="zh-CN" dirty="0"/>
              <a:t>group-by query</a:t>
            </a:r>
            <a:r>
              <a:rPr lang="zh-CN" altLang="en-US" dirty="0"/>
              <a:t>）中。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在主键</a:t>
            </a:r>
            <a:r>
              <a:rPr lang="en-US" altLang="zh-CN" dirty="0"/>
              <a:t>-</a:t>
            </a:r>
            <a:r>
              <a:rPr lang="zh-CN" altLang="en-US" dirty="0"/>
              <a:t>外键连接的基础上扩展到更复杂的</a:t>
            </a:r>
            <a:r>
              <a:rPr lang="zh-CN" altLang="en-US" b="1" dirty="0"/>
              <a:t>星型连接模式</a:t>
            </a:r>
            <a:r>
              <a:rPr lang="zh-CN" altLang="en-US" dirty="0"/>
              <a:t>。这种模式在业务数据仓库中很常见。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22511" y="4364262"/>
            <a:ext cx="1085056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展望：</a:t>
            </a:r>
            <a:r>
              <a:rPr lang="zh-CN" altLang="en-US" dirty="0"/>
              <a:t>本文在提出了优化方案以及新的解决机制后，重点评估分析了不同变量对模型的影响。但是没有去关注变量间的关系，即去衡量隐私保障程度和数据可用性。另外，未评估更多数量表联合查询的情况。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3"/>
          <p:cNvSpPr txBox="1"/>
          <p:nvPr/>
        </p:nvSpPr>
        <p:spPr>
          <a:xfrm>
            <a:off x="918922" y="2627616"/>
            <a:ext cx="10459092" cy="160276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81119" y="278266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感谢各位老师和同学！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附录</a:t>
            </a:r>
            <a:r>
              <a:rPr lang="en-US" altLang="zh-CN" sz="3600" dirty="0"/>
              <a:t>1.</a:t>
            </a:r>
            <a:r>
              <a:rPr lang="zh-CN" altLang="en-US" sz="3600" dirty="0"/>
              <a:t>系统概述（</a:t>
            </a:r>
            <a:r>
              <a:rPr lang="en-US" altLang="zh-CN" sz="3600" dirty="0"/>
              <a:t>*DPSAaS</a:t>
            </a:r>
            <a:r>
              <a:rPr lang="zh-CN" altLang="en-US" sz="3600" dirty="0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925" y="131329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实验概述：</a:t>
            </a:r>
            <a:endParaRPr lang="en-US" altLang="zh-CN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69925" y="1888756"/>
            <a:ext cx="10995947" cy="336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将机制中的</a:t>
            </a:r>
            <a:r>
              <a:rPr lang="en-US" altLang="zh-CN" dirty="0"/>
              <a:t>R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注册为</a:t>
            </a:r>
            <a:r>
              <a:rPr lang="en-US" altLang="zh-CN" dirty="0"/>
              <a:t>Spark SQL</a:t>
            </a:r>
            <a:r>
              <a:rPr lang="zh-CN" altLang="en-US" dirty="0"/>
              <a:t>的</a:t>
            </a:r>
            <a:r>
              <a:rPr lang="en-US" altLang="zh-CN" dirty="0"/>
              <a:t>UDF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每个数据集首先作为表加载到</a:t>
            </a:r>
            <a:r>
              <a:rPr lang="en-US" altLang="zh-CN" dirty="0"/>
              <a:t>Spark SQL</a:t>
            </a:r>
            <a:r>
              <a:rPr lang="zh-CN" altLang="en-US" dirty="0"/>
              <a:t>中，我们使用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扰动</a:t>
            </a:r>
            <a:r>
              <a:rPr lang="en-US" altLang="zh-CN" dirty="0"/>
              <a:t>UDF</a:t>
            </a:r>
            <a:r>
              <a:rPr lang="zh-CN" altLang="en-US" dirty="0"/>
              <a:t>扰动作为元组的每一行，并将其收集为要发布的表；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在查询时，普通</a:t>
            </a:r>
            <a:r>
              <a:rPr lang="en-US" altLang="zh-CN" dirty="0"/>
              <a:t>SQL</a:t>
            </a:r>
            <a:r>
              <a:rPr lang="zh-CN" altLang="en-US" dirty="0"/>
              <a:t>语句是从用户界面接口发出的，并使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用适当的</a:t>
            </a:r>
            <a:r>
              <a:rPr lang="en-US" altLang="zh-CN" dirty="0"/>
              <a:t>P-UDF</a:t>
            </a:r>
            <a:r>
              <a:rPr lang="zh-CN" altLang="en-US" dirty="0"/>
              <a:t>自动重写，由底层</a:t>
            </a:r>
            <a:r>
              <a:rPr lang="en-US" altLang="zh-CN" dirty="0" err="1"/>
              <a:t>SparkSQL</a:t>
            </a:r>
            <a:r>
              <a:rPr lang="zh-CN" altLang="en-US" dirty="0"/>
              <a:t>引擎在发布的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表上执行；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对于联合聚合，多个发布的表首先由</a:t>
            </a:r>
            <a:r>
              <a:rPr lang="en-US" altLang="zh-CN" dirty="0"/>
              <a:t>Spark SQL</a:t>
            </a:r>
            <a:r>
              <a:rPr lang="zh-CN" altLang="en-US" dirty="0"/>
              <a:t>在连接键上进行连接，</a:t>
            </a:r>
            <a:r>
              <a:rPr lang="en-US" altLang="zh-CN" dirty="0"/>
              <a:t>SQL</a:t>
            </a:r>
            <a:r>
              <a:rPr lang="zh-CN" altLang="en-US" dirty="0"/>
              <a:t>引擎将联合频率</a:t>
            </a:r>
            <a:r>
              <a:rPr lang="en-US" altLang="zh-CN" dirty="0"/>
              <a:t>oracles</a:t>
            </a:r>
            <a:r>
              <a:rPr lang="zh-CN" altLang="en-US" dirty="0"/>
              <a:t>应用于连接的元组，并将其贡献累加到结果中。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431" y="1497965"/>
            <a:ext cx="4767441" cy="2611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585725" y="5589373"/>
            <a:ext cx="1147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参考文献：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Xu, Min et al. “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DPSAaS: Multi-Dimensional Data Sharing and Analytics as Services under Local Differential Privacy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Proc. VLDB Endow.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12 (2019): 1862-1865.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 </a:t>
            </a:r>
            <a:r>
              <a:rPr lang="zh-CN" altLang="en-US" sz="3600" dirty="0"/>
              <a:t>本地差分隐私</a:t>
            </a:r>
          </a:p>
        </p:txBody>
      </p:sp>
      <p:pic>
        <p:nvPicPr>
          <p:cNvPr id="17" name="图形 2" descr="用户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615" y="1786996"/>
            <a:ext cx="459628" cy="459628"/>
          </a:xfrm>
          <a:prstGeom prst="rect">
            <a:avLst/>
          </a:prstGeom>
        </p:spPr>
      </p:pic>
      <p:pic>
        <p:nvPicPr>
          <p:cNvPr id="18" name="图形 5" descr="用户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615" y="3574171"/>
            <a:ext cx="459628" cy="45962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78537" y="14596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用户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8142" y="323567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用户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4" name="图形 23" descr="计算机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8600" y="2376504"/>
            <a:ext cx="457200" cy="4572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745054" y="2102184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服务</a:t>
            </a:r>
          </a:p>
        </p:txBody>
      </p:sp>
      <p:cxnSp>
        <p:nvCxnSpPr>
          <p:cNvPr id="26" name="直接箭头连接符 25"/>
          <p:cNvCxnSpPr>
            <a:endCxn id="24" idx="1"/>
          </p:cNvCxnSpPr>
          <p:nvPr/>
        </p:nvCxnSpPr>
        <p:spPr>
          <a:xfrm>
            <a:off x="1351556" y="1998264"/>
            <a:ext cx="1527175" cy="6070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4" idx="1"/>
          </p:cNvCxnSpPr>
          <p:nvPr/>
        </p:nvCxnSpPr>
        <p:spPr>
          <a:xfrm flipV="1">
            <a:off x="1351556" y="2605479"/>
            <a:ext cx="1527175" cy="12274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形 39" descr="数据库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5850" y="2323295"/>
            <a:ext cx="563617" cy="563617"/>
          </a:xfrm>
          <a:prstGeom prst="rect">
            <a:avLst/>
          </a:prstGeom>
        </p:spPr>
      </p:pic>
      <p:cxnSp>
        <p:nvCxnSpPr>
          <p:cNvPr id="42" name="直接箭头连接符 41"/>
          <p:cNvCxnSpPr>
            <a:stCxn id="24" idx="3"/>
            <a:endCxn id="40" idx="1"/>
          </p:cNvCxnSpPr>
          <p:nvPr/>
        </p:nvCxnSpPr>
        <p:spPr>
          <a:xfrm>
            <a:off x="3335800" y="2605104"/>
            <a:ext cx="1800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230370" y="1488440"/>
            <a:ext cx="6260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LDP</a:t>
            </a:r>
            <a:r>
              <a:rPr lang="zh-CN" altLang="en-US" sz="2400" b="1" dirty="0"/>
              <a:t>（本地化差分隐私）的形式化定义：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4680585" y="2157730"/>
                <a:ext cx="6743065" cy="1938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任意本地化差分隐私函数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定义域为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𝐷𝑜𝑚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zh-CN" altLang="en-US" sz="2000" dirty="0"/>
                  <a:t>，值域为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𝑅𝑎𝑛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，对任意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′∈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𝐷𝑜𝑚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，并且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000" dirty="0"/>
                  <a:t>，输出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，都有：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⁡[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85" y="2157730"/>
                <a:ext cx="6743065" cy="19380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945515" y="1878330"/>
            <a:ext cx="612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t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45515" y="3620135"/>
            <a:ext cx="612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t‘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863090" y="1878330"/>
            <a:ext cx="79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f(t)</a:t>
            </a:r>
            <a:endParaRPr lang="zh-CN" altLang="en-US" b="1"/>
          </a:p>
        </p:txBody>
      </p:sp>
      <p:sp>
        <p:nvSpPr>
          <p:cNvPr id="45" name="文本框 44"/>
          <p:cNvSpPr txBox="1"/>
          <p:nvPr/>
        </p:nvSpPr>
        <p:spPr>
          <a:xfrm>
            <a:off x="1915160" y="3385185"/>
            <a:ext cx="79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f(t’)</a:t>
            </a:r>
            <a:endParaRPr lang="zh-CN" altLang="en-US" b="1"/>
          </a:p>
        </p:txBody>
      </p:sp>
      <p:sp>
        <p:nvSpPr>
          <p:cNvPr id="46" name="文本框 45"/>
          <p:cNvSpPr txBox="1"/>
          <p:nvPr/>
        </p:nvSpPr>
        <p:spPr>
          <a:xfrm>
            <a:off x="1005522" y="5848985"/>
            <a:ext cx="181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随机化扰动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332605" y="4149029"/>
            <a:ext cx="7023735" cy="18841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意义：使不同用户数据经过随机化扰动后，得到相同输出的概率相近。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服务器无法获知用户原始数据，但可以根据扰动后的统计结果和扰动概率推测原始数据的频率分布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78460" y="4256405"/>
            <a:ext cx="438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LDP</a:t>
            </a:r>
            <a:r>
              <a:rPr lang="zh-CN" altLang="en-US" dirty="0"/>
              <a:t>常用于统计敏感属性值频率</a:t>
            </a:r>
          </a:p>
          <a:p>
            <a:r>
              <a:rPr lang="zh-CN" altLang="en-US" dirty="0"/>
              <a:t>例如统计用户中有遗传病的比例：</a:t>
            </a: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1169946" y="5151039"/>
            <a:ext cx="1239520" cy="25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85775" y="4946015"/>
            <a:ext cx="7270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有病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423795" y="4946015"/>
            <a:ext cx="7270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有病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90855" y="5342890"/>
            <a:ext cx="7270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没病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411730" y="5342890"/>
            <a:ext cx="7270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没病</a:t>
            </a: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1153436" y="5580299"/>
            <a:ext cx="1239520" cy="25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1142641" y="5156119"/>
            <a:ext cx="1218565" cy="3587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1147086" y="5236129"/>
            <a:ext cx="1235710" cy="3232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  <p:bldP spid="47" grpId="0"/>
      <p:bldP spid="48" grpId="0"/>
      <p:bldP spid="50" grpId="0"/>
      <p:bldP spid="51" grpId="0"/>
      <p:bldP spid="52" grpId="0"/>
      <p:bldP spid="5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附录</a:t>
            </a:r>
            <a:r>
              <a:rPr lang="en-US" altLang="zh-CN" sz="3600" dirty="0"/>
              <a:t>2.SC</a:t>
            </a:r>
            <a:r>
              <a:rPr lang="zh-CN" altLang="en-US" sz="3600" dirty="0"/>
              <a:t>机制中的状态转移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21" y="1784265"/>
            <a:ext cx="5143764" cy="1644735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877737" y="131120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定义两个</a:t>
            </a:r>
            <a:r>
              <a:rPr lang="zh-CN" altLang="en-US" dirty="0">
                <a:solidFill>
                  <a:schemeClr val="accent2"/>
                </a:solidFill>
              </a:rPr>
              <a:t>状态变量</a:t>
            </a:r>
            <a:r>
              <a:rPr lang="zh-CN" altLang="en-US" dirty="0"/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214646" y="1409717"/>
                <a:ext cx="5258333" cy="17049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𝑠𝑡𝑎𝑡𝑒</m:t>
                    </m:r>
                  </m:oMath>
                </a14:m>
                <a:r>
                  <a:rPr lang="zh-CN" altLang="en-US" dirty="0"/>
                  <a:t>表示用户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在维度</a:t>
                </a:r>
                <a:r>
                  <a:rPr lang="en-US" altLang="zh-CN" dirty="0"/>
                  <a:t>Di</a:t>
                </a:r>
                <a:r>
                  <a:rPr lang="zh-CN" altLang="en-US" dirty="0"/>
                  <a:t>上的真实值是否为</a:t>
                </a:r>
                <a:r>
                  <a:rPr lang="en-US" altLang="zh-CN" dirty="0"/>
                  <a:t>vi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𝑠𝑡𝑎𝑡𝑒</m:t>
                    </m:r>
                  </m:oMath>
                </a14:m>
                <a:r>
                  <a:rPr lang="zh-CN" altLang="en-US" dirty="0"/>
                  <a:t>表示</a:t>
                </a:r>
                <a:r>
                  <a:rPr lang="en-US" altLang="zh-CN" dirty="0"/>
                  <a:t>vi</a:t>
                </a:r>
                <a:r>
                  <a:rPr lang="zh-CN" altLang="en-US" dirty="0"/>
                  <a:t>在经过哈希函数映射后，结果是否和服务器接收到的扰动后的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相同。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646" y="1409717"/>
                <a:ext cx="5258333" cy="1704954"/>
              </a:xfrm>
              <a:prstGeom prst="rect">
                <a:avLst/>
              </a:prstGeom>
              <a:blipFill rotWithShape="1">
                <a:blip r:embed="rId3"/>
                <a:stretch>
                  <a:fillRect l="-95" t="-299" r="-88" b="-261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69925" y="3558351"/>
            <a:ext cx="10730876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转移概率</a:t>
            </a:r>
            <a:r>
              <a:rPr lang="zh-CN" altLang="en-US" dirty="0"/>
              <a:t>：当有一个</a:t>
            </a:r>
            <a:r>
              <a:rPr lang="en-US" altLang="zh-CN" dirty="0"/>
              <a:t>input state</a:t>
            </a:r>
            <a:r>
              <a:rPr lang="zh-CN" altLang="en-US" dirty="0"/>
              <a:t>变量以后，其会变成哪种</a:t>
            </a:r>
            <a:r>
              <a:rPr lang="en-US" altLang="zh-CN" dirty="0"/>
              <a:t>output state</a:t>
            </a:r>
            <a:r>
              <a:rPr lang="zh-CN" altLang="en-US" dirty="0"/>
              <a:t>变量的概率是什么。那么我们就可以通过观察到的</a:t>
            </a:r>
            <a:r>
              <a:rPr lang="en-US" altLang="zh-CN" dirty="0"/>
              <a:t>output state</a:t>
            </a:r>
            <a:r>
              <a:rPr lang="zh-CN" altLang="en-US" dirty="0"/>
              <a:t>来推断之前的</a:t>
            </a:r>
            <a:r>
              <a:rPr lang="en-US" altLang="zh-CN" dirty="0"/>
              <a:t>input state</a:t>
            </a:r>
            <a:r>
              <a:rPr lang="zh-CN" altLang="en-US" dirty="0"/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0121" y="4455326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构建概率转移矩阵，通过其找到同时满足多维查询约束的频率。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80" y="4038942"/>
            <a:ext cx="5310268" cy="2085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98369" y="5820151"/>
                <a:ext cx="42326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69" y="5820151"/>
                <a:ext cx="4232633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5" t="-136" r="-422" b="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05002" y="4856519"/>
                <a:ext cx="1874937" cy="58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" y="4856519"/>
                <a:ext cx="1874937" cy="581826"/>
              </a:xfrm>
              <a:prstGeom prst="rect">
                <a:avLst/>
              </a:prstGeom>
              <a:blipFill rotWithShape="1">
                <a:blip r:embed="rId6"/>
                <a:stretch>
                  <a:fillRect l="-28" t="-7" r="-559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202426" y="4905645"/>
                <a:ext cx="1874937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1→0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4905645"/>
                <a:ext cx="1874937" cy="569002"/>
              </a:xfrm>
              <a:prstGeom prst="rect">
                <a:avLst/>
              </a:prstGeom>
              <a:blipFill rotWithShape="1">
                <a:blip r:embed="rId7"/>
                <a:stretch>
                  <a:fillRect l="-13" t="-47" r="-574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247375" y="4905645"/>
                <a:ext cx="974562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0→0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375" y="4905645"/>
                <a:ext cx="974562" cy="569002"/>
              </a:xfrm>
              <a:prstGeom prst="rect">
                <a:avLst/>
              </a:prstGeom>
              <a:blipFill rotWithShape="1">
                <a:blip r:embed="rId8"/>
                <a:stretch>
                  <a:fillRect l="-51" t="-47" r="-2181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391949" y="4912899"/>
                <a:ext cx="1378519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949" y="4912899"/>
                <a:ext cx="1378519" cy="569002"/>
              </a:xfrm>
              <a:prstGeom prst="rect">
                <a:avLst/>
              </a:prstGeom>
              <a:blipFill rotWithShape="1">
                <a:blip r:embed="rId9"/>
                <a:stretch>
                  <a:fillRect l="-12" t="-95" r="-1421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附录</a:t>
            </a:r>
            <a:r>
              <a:rPr lang="en-US" altLang="zh-CN" sz="3600" dirty="0"/>
              <a:t>3. AHIO </a:t>
            </a:r>
            <a:r>
              <a:rPr lang="zh-CN" altLang="en-US" sz="3600" dirty="0"/>
              <a:t>和</a:t>
            </a:r>
            <a:r>
              <a:rPr lang="en-US" altLang="zh-CN" sz="3600" dirty="0"/>
              <a:t>EHIO</a:t>
            </a:r>
            <a:r>
              <a:rPr lang="zh-CN" altLang="en-US" sz="3600" dirty="0"/>
              <a:t>机制详细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925" y="1223682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扩大再扰动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Augment-then-perturb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AHIO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9" y="3670443"/>
            <a:ext cx="4026107" cy="2921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1675176"/>
            <a:ext cx="5426075" cy="1792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4718275"/>
            <a:ext cx="5334274" cy="50167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45139" y="4089960"/>
                <a:ext cx="6443752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𝐴𝐻𝐼𝑂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𝐻𝐼𝑂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𝐻𝐼𝑂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39" y="4089960"/>
                <a:ext cx="6443752" cy="489814"/>
              </a:xfrm>
              <a:prstGeom prst="rect">
                <a:avLst/>
              </a:prstGeom>
              <a:blipFill rotWithShape="1">
                <a:blip r:embed="rId5"/>
                <a:stretch>
                  <a:fillRect l="-5" t="-114" r="-679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576271" y="1223682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嵌入再扰动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Embed-then-perturb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EHIO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76271" y="1560125"/>
            <a:ext cx="4944217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EHIO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通过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加倍</a:t>
            </a:r>
            <a:r>
              <a:rPr lang="zh-CN" altLang="en-US" noProof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属性的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域将舍入值嵌入到分区属性</a:t>
            </a:r>
            <a:r>
              <a:rPr lang="zh-CN" altLang="en-US" noProof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中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。它通过如下方式加倍属性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的域：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391009" y="2571396"/>
                <a:ext cx="370479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−1,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∨</m:t>
                      </m:r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8220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09" y="2571396"/>
                <a:ext cx="3704796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7" t="-34" r="-228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669925" y="5320367"/>
            <a:ext cx="10975349" cy="87395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EHIO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的误差界限区别在于             ，其大小在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0.5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m=2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时）到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趋于无穷时）之间。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所以前者适用于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较小时、后者适用于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较大的情况。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(m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代表属性域大小）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089" y="5398457"/>
            <a:ext cx="711237" cy="387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250941" y="3539707"/>
                <a:ext cx="4269547" cy="873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时扰动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[</m:t>
                    </m:r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为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[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]−1∈</m:t>
                    </m:r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；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否则属性值不改变，属于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范围内。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41" y="3539707"/>
                <a:ext cx="4269547" cy="873957"/>
              </a:xfrm>
              <a:prstGeom prst="rect">
                <a:avLst/>
              </a:prstGeom>
              <a:blipFill rotWithShape="1">
                <a:blip r:embed="rId8"/>
                <a:stretch>
                  <a:fillRect l="-12" t="-25" r="-1004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0395" y="4712725"/>
            <a:ext cx="5464880" cy="501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附录</a:t>
            </a:r>
            <a:r>
              <a:rPr lang="en-US" altLang="zh-CN" sz="3600" dirty="0"/>
              <a:t>4.</a:t>
            </a:r>
            <a:r>
              <a:rPr lang="zh-CN" altLang="en-US" sz="3600" dirty="0"/>
              <a:t>扩展：范围效用优化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922" y="1295526"/>
            <a:ext cx="1085056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针对多维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范围谓词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提出了一种基于范围分解和一致性的高效实用优化技术。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9922" y="2020812"/>
            <a:ext cx="10850563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最优范围分解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Optimal Range Decomposition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给定多维层次结构，有多种方法可以将约束条件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分解为（层次结构）节点。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经分析研究，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的最优分解是所有可能分解中节点数最少的分解。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69921" y="3814378"/>
                <a:ext cx="10850563" cy="13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b="1" dirty="0">
                    <a:solidFill>
                      <a:srgbClr val="000000"/>
                    </a:solidFill>
                  </a:rPr>
                  <a:t>一致性优化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（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Consistency Optimization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）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: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的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top-k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分解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是一致的，即它们都是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的无偏估计，我们可以将它们结合起来以获得更好的效用。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对于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C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的范围频率聚合，加权平均其前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个分解可以将效用提高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。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1" y="3814378"/>
                <a:ext cx="10850563" cy="1300934"/>
              </a:xfrm>
              <a:prstGeom prst="rect">
                <a:avLst/>
              </a:prstGeom>
              <a:blipFill rotWithShape="1">
                <a:blip r:embed="rId2"/>
                <a:stretch>
                  <a:fillRect l="-6" t="-44" r="3" b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1.2 </a:t>
            </a:r>
            <a:r>
              <a:rPr lang="zh-CN" altLang="en-US" sz="3600" dirty="0"/>
              <a:t>本文研究简述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41408" y="2256439"/>
            <a:ext cx="5890010" cy="960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多维分析查询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</a:t>
            </a:r>
            <a:r>
              <a:rPr lang="en-US" altLang="zh-CN" sz="2000" dirty="0"/>
              <a:t>Multi-Dimensional Analytical queries</a:t>
            </a:r>
            <a:r>
              <a:rPr lang="zh-CN" altLang="en-US" sz="2000" dirty="0"/>
              <a:t>，</a:t>
            </a:r>
            <a:r>
              <a:rPr lang="en-US" altLang="zh-CN" sz="2000" dirty="0">
                <a:solidFill>
                  <a:schemeClr val="accent2"/>
                </a:solidFill>
              </a:rPr>
              <a:t>MDA</a:t>
            </a:r>
            <a:r>
              <a:rPr lang="zh-CN" altLang="en-US" sz="2000" dirty="0"/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110860" y="3668071"/>
                <a:ext cx="4496103" cy="1195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𝑆𝐸𝐿𝐸𝐶𝑇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𝐴𝑣𝑔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𝐹𝑟𝑜𝑚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𝑈𝑠𝑒𝑟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𝑊𝐻𝐸𝑅𝐸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𝐴𝑔𝑒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∈[18,22]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and</a:t>
                </a:r>
                <a:r>
                  <a:rPr lang="en-US" altLang="zh-CN" dirty="0"/>
                  <a:t> Gender=‘female’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60" y="3668071"/>
                <a:ext cx="4496103" cy="1195199"/>
              </a:xfrm>
              <a:prstGeom prst="rect">
                <a:avLst/>
              </a:prstGeom>
              <a:blipFill rotWithShape="1">
                <a:blip r:embed="rId3"/>
                <a:stretch>
                  <a:fillRect l="-8" t="-26" r="1" b="-3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7020344" y="4162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511406" y="4162004"/>
                <a:ext cx="56805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𝐽𝑂𝐼𝑁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𝑇𝑟𝑎𝑛𝑠𝑎𝑐𝑡𝑖𝑜𝑛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𝑈𝑠𝑒𝑟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𝑈𝐼𝐷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𝑇𝑟𝑎𝑛𝑠𝑎𝑐𝑡𝑖𝑜𝑛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𝑈𝐼𝐷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06" y="4162004"/>
                <a:ext cx="5680594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2" t="-77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631448" y="1353935"/>
            <a:ext cx="6481261" cy="36933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/>
              <a:t>在本文中，我们主要针对连接表回答多维分析（</a:t>
            </a:r>
            <a:r>
              <a:rPr lang="en-US" altLang="zh-CN" b="1" dirty="0"/>
              <a:t>MDA</a:t>
            </a:r>
            <a:r>
              <a:rPr lang="zh-CN" altLang="en-US" b="1" dirty="0"/>
              <a:t>）查询。</a:t>
            </a:r>
          </a:p>
        </p:txBody>
      </p:sp>
      <p:sp>
        <p:nvSpPr>
          <p:cNvPr id="5" name="矩形 4"/>
          <p:cNvSpPr/>
          <p:nvPr/>
        </p:nvSpPr>
        <p:spPr>
          <a:xfrm>
            <a:off x="5682781" y="4162004"/>
            <a:ext cx="828625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112709" y="4183488"/>
            <a:ext cx="1509653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形 2" descr="用户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15" y="3016356"/>
            <a:ext cx="459628" cy="459628"/>
          </a:xfrm>
          <a:prstGeom prst="rect">
            <a:avLst/>
          </a:prstGeom>
        </p:spPr>
      </p:pic>
      <p:pic>
        <p:nvPicPr>
          <p:cNvPr id="7" name="图形 5" descr="用户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15" y="4803531"/>
            <a:ext cx="459628" cy="4596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8537" y="268905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用户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8142" y="446503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用户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11" name="表格 8"/>
          <p:cNvGraphicFramePr>
            <a:graphicFrameLocks noGrp="1"/>
          </p:cNvGraphicFramePr>
          <p:nvPr/>
        </p:nvGraphicFramePr>
        <p:xfrm>
          <a:off x="1369862" y="2921554"/>
          <a:ext cx="16390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369862" y="4627954"/>
          <a:ext cx="16390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图形 23" descr="计算机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1880" y="3402664"/>
            <a:ext cx="457200" cy="4572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588334" y="312834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服务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6" name="直接箭头连接符 25"/>
          <p:cNvCxnSpPr>
            <a:stCxn id="11" idx="3"/>
            <a:endCxn id="24" idx="1"/>
          </p:cNvCxnSpPr>
          <p:nvPr/>
        </p:nvCxnSpPr>
        <p:spPr>
          <a:xfrm>
            <a:off x="3008906" y="3058714"/>
            <a:ext cx="712974" cy="5725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2" idx="3"/>
            <a:endCxn id="24" idx="1"/>
          </p:cNvCxnSpPr>
          <p:nvPr/>
        </p:nvCxnSpPr>
        <p:spPr>
          <a:xfrm flipV="1">
            <a:off x="3008906" y="3631264"/>
            <a:ext cx="712974" cy="11338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表格 8"/>
          <p:cNvGraphicFramePr>
            <a:graphicFrameLocks noGrp="1"/>
          </p:cNvGraphicFramePr>
          <p:nvPr/>
        </p:nvGraphicFramePr>
        <p:xfrm>
          <a:off x="1369862" y="3378754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1368556" y="5023844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" name="图形 29" descr="计算机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1880" y="4383709"/>
            <a:ext cx="457200" cy="4572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588334" y="411601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服务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2" name="直接箭头连接符 31"/>
          <p:cNvCxnSpPr>
            <a:stCxn id="28" idx="3"/>
            <a:endCxn id="30" idx="1"/>
          </p:cNvCxnSpPr>
          <p:nvPr/>
        </p:nvCxnSpPr>
        <p:spPr>
          <a:xfrm>
            <a:off x="2462558" y="3515914"/>
            <a:ext cx="1259322" cy="10963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9" idx="3"/>
            <a:endCxn id="30" idx="1"/>
          </p:cNvCxnSpPr>
          <p:nvPr/>
        </p:nvCxnSpPr>
        <p:spPr>
          <a:xfrm flipV="1">
            <a:off x="2461252" y="4612309"/>
            <a:ext cx="1260628" cy="5486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1369862" y="3627132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1369862" y="3870631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1369862" y="5307537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1369862" y="5563280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591916" y="21013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元组（</a:t>
            </a:r>
            <a:r>
              <a:rPr lang="en-US" altLang="zh-CN" dirty="0"/>
              <a:t>tuple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39" name="表格 8"/>
          <p:cNvGraphicFramePr>
            <a:graphicFrameLocks noGrp="1"/>
          </p:cNvGraphicFramePr>
          <p:nvPr/>
        </p:nvGraphicFramePr>
        <p:xfrm>
          <a:off x="2150741" y="2179876"/>
          <a:ext cx="211836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工资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" name="图形 39" descr="数据库 纯色填充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9130" y="3349455"/>
            <a:ext cx="563617" cy="563617"/>
          </a:xfrm>
          <a:prstGeom prst="rect">
            <a:avLst/>
          </a:prstGeom>
        </p:spPr>
      </p:pic>
      <p:pic>
        <p:nvPicPr>
          <p:cNvPr id="41" name="图形 40" descr="数据库 纯色填充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9130" y="4330567"/>
            <a:ext cx="563617" cy="563617"/>
          </a:xfrm>
          <a:prstGeom prst="rect">
            <a:avLst/>
          </a:prstGeom>
        </p:spPr>
      </p:pic>
      <p:cxnSp>
        <p:nvCxnSpPr>
          <p:cNvPr id="42" name="直接箭头连接符 41"/>
          <p:cNvCxnSpPr>
            <a:stCxn id="24" idx="3"/>
            <a:endCxn id="40" idx="1"/>
          </p:cNvCxnSpPr>
          <p:nvPr/>
        </p:nvCxnSpPr>
        <p:spPr>
          <a:xfrm>
            <a:off x="4179080" y="3631264"/>
            <a:ext cx="1800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0" idx="3"/>
            <a:endCxn id="41" idx="1"/>
          </p:cNvCxnSpPr>
          <p:nvPr/>
        </p:nvCxnSpPr>
        <p:spPr>
          <a:xfrm>
            <a:off x="4179080" y="4612309"/>
            <a:ext cx="180050" cy="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左大括号 43"/>
          <p:cNvSpPr/>
          <p:nvPr/>
        </p:nvSpPr>
        <p:spPr>
          <a:xfrm>
            <a:off x="962476" y="3503450"/>
            <a:ext cx="433507" cy="53083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左大括号 44"/>
          <p:cNvSpPr/>
          <p:nvPr/>
        </p:nvSpPr>
        <p:spPr>
          <a:xfrm>
            <a:off x="936355" y="5188555"/>
            <a:ext cx="433507" cy="53083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710491" y="3708345"/>
            <a:ext cx="64633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/>
              <a:t>聚合</a:t>
            </a:r>
          </a:p>
        </p:txBody>
      </p:sp>
      <p:sp>
        <p:nvSpPr>
          <p:cNvPr id="13" name="箭头: 右 12"/>
          <p:cNvSpPr/>
          <p:nvPr/>
        </p:nvSpPr>
        <p:spPr>
          <a:xfrm>
            <a:off x="7441133" y="3819590"/>
            <a:ext cx="269358" cy="163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5" grpId="0" animBg="1"/>
      <p:bldP spid="6" grpId="0" animBg="1"/>
      <p:bldP spid="25" grpId="0"/>
      <p:bldP spid="31" grpId="0"/>
      <p:bldP spid="44" grpId="0" animBg="1"/>
      <p:bldP spid="45" grpId="0" animBg="1"/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1.3 </a:t>
            </a:r>
            <a:r>
              <a:rPr lang="zh-CN" altLang="en-US" sz="3600" dirty="0"/>
              <a:t>当前的问题与挑战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9925" y="214571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本文解决问题：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5241" y="2605455"/>
            <a:ext cx="400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）联合聚合（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Joint Aggregation.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84175" y="2299441"/>
            <a:ext cx="3147015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完全敏感分析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跨多服务收集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独立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数据分析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5241" y="3281600"/>
            <a:ext cx="540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）基于频率的攻击（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Frequency-based Attack.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9925" y="383175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本文研究的贡献：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5241" y="4323231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）分区舍入扰动框架（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Partition-rounding-perturb framework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5241" y="4809227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）独立扰动和联合机制（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HIO-JOIN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75241" y="5295223"/>
                <a:ext cx="35480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3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）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-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截断机制（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-truncation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）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41" y="5295223"/>
                <a:ext cx="354802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5" t="-161" r="5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669925" y="1183269"/>
            <a:ext cx="10850562" cy="92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存在的问题与缺陷：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）不能处理对敏感属性的聚合分析；（</a:t>
            </a:r>
            <a:r>
              <a:rPr lang="en-US" altLang="zh-CN" dirty="0"/>
              <a:t>2</a:t>
            </a:r>
            <a:r>
              <a:rPr lang="zh-CN" altLang="en-US" dirty="0"/>
              <a:t>）没有做在多表下的分析研究。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4578887" y="2515045"/>
            <a:ext cx="405288" cy="5083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25687" y="1278049"/>
            <a:ext cx="1149704" cy="432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单表查询</a:t>
            </a:r>
          </a:p>
        </p:txBody>
      </p:sp>
      <p:sp>
        <p:nvSpPr>
          <p:cNvPr id="18" name="矩形 17"/>
          <p:cNvSpPr/>
          <p:nvPr/>
        </p:nvSpPr>
        <p:spPr>
          <a:xfrm>
            <a:off x="9787397" y="2041540"/>
            <a:ext cx="1626281" cy="43284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多表联合查询</a:t>
            </a:r>
          </a:p>
        </p:txBody>
      </p:sp>
      <p:sp>
        <p:nvSpPr>
          <p:cNvPr id="19" name="矩形 18"/>
          <p:cNvSpPr/>
          <p:nvPr/>
        </p:nvSpPr>
        <p:spPr>
          <a:xfrm>
            <a:off x="9579267" y="2811178"/>
            <a:ext cx="2042542" cy="43284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多元组表联合查询</a:t>
            </a:r>
          </a:p>
        </p:txBody>
      </p:sp>
      <p:sp>
        <p:nvSpPr>
          <p:cNvPr id="20" name="箭头: 下 19"/>
          <p:cNvSpPr/>
          <p:nvPr/>
        </p:nvSpPr>
        <p:spPr>
          <a:xfrm>
            <a:off x="10459388" y="1795469"/>
            <a:ext cx="282298" cy="15534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/>
          <p:cNvSpPr/>
          <p:nvPr/>
        </p:nvSpPr>
        <p:spPr>
          <a:xfrm>
            <a:off x="10459388" y="2569781"/>
            <a:ext cx="282298" cy="15534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>
            <a:off x="7437120" y="4420522"/>
            <a:ext cx="602826" cy="1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07680" y="4323231"/>
            <a:ext cx="15696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敏感属性聚合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4953695" y="4906518"/>
            <a:ext cx="602826" cy="1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/>
          <p:cNvSpPr/>
          <p:nvPr/>
        </p:nvSpPr>
        <p:spPr>
          <a:xfrm>
            <a:off x="4178705" y="5392514"/>
            <a:ext cx="602826" cy="174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904576" y="5311596"/>
            <a:ext cx="272382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解决基于频率的攻击问题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638800" y="4817413"/>
            <a:ext cx="272382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多表联合数据的聚合估计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4" grpId="0" animBg="1"/>
      <p:bldP spid="12" grpId="0" animBg="1"/>
      <p:bldP spid="15" grpId="0" animBg="1"/>
      <p:bldP spid="16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100000"/>
                    </a:prstClr>
                  </a:solidFill>
                  <a:effectLst/>
                  <a:uLnTx/>
                  <a:uFillTx/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研究背景</a:t>
              </a:r>
              <a:endParaRPr kumimoji="0" lang="zh-CN" altLang="en-MY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1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2"/>
            <a:ext cx="7509576" cy="543955"/>
            <a:chOff x="4267200" y="1600200"/>
            <a:chExt cx="8099310" cy="739140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665252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内容详述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2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总结展望</a:t>
              </a:r>
              <a:endParaRPr kumimoji="0" lang="zh-CN" altLang="en-MY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/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04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1" name="Right Triangle 7"/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18" name="Group 3"/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/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实验评估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0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  <a:sym typeface="+mn-lt"/>
                  </a:rPr>
                  <a:t>0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3</a:t>
                </a:r>
                <a:endParaRPr kumimoji="0" lang="en-MY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22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2.1</a:t>
            </a:r>
            <a:r>
              <a:rPr lang="zh-CN" altLang="en-US" sz="3600" dirty="0"/>
              <a:t>数据模型和分析任务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35279" y="1192800"/>
            <a:ext cx="6376672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n </a:t>
            </a:r>
            <a:r>
              <a:rPr lang="zh-CN" altLang="en-US" dirty="0"/>
              <a:t>个用户 和 </a:t>
            </a:r>
            <a:r>
              <a:rPr lang="en-US" altLang="zh-CN" dirty="0"/>
              <a:t>K</a:t>
            </a:r>
            <a:r>
              <a:rPr lang="zh-CN" altLang="en-US" dirty="0"/>
              <a:t>个服务。服务收集扰动数据</a:t>
            </a:r>
            <a:r>
              <a:rPr lang="en-US" altLang="zh-CN" dirty="0"/>
              <a:t>t</a:t>
            </a:r>
            <a:r>
              <a:rPr lang="zh-CN" altLang="en-US" dirty="0"/>
              <a:t>并组合为表</a:t>
            </a:r>
            <a:r>
              <a:rPr lang="en-US" altLang="zh-CN" dirty="0"/>
              <a:t>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435279" y="4469127"/>
                <a:ext cx="5669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/>
                  <a:t>查询分析任务</a:t>
                </a:r>
                <a:r>
                  <a:rPr lang="en-US" altLang="zh-CN" sz="2000" b="1" dirty="0"/>
                  <a:t>Q</a:t>
                </a:r>
                <a:r>
                  <a:rPr lang="zh-CN" altLang="en-US" sz="2000" b="1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𝑺𝒆𝒍𝒆𝒄𝒕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𝑭𝒓𝒐𝒎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𝑾𝒉𝒆𝒓𝒆</m:t>
                    </m:r>
                    <m:r>
                      <a:rPr lang="en-US" altLang="zh-CN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279" y="4469127"/>
                <a:ext cx="5669822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" t="-158" r="4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形 6" descr="用户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24" y="2429899"/>
            <a:ext cx="459628" cy="459628"/>
          </a:xfrm>
          <a:prstGeom prst="rect">
            <a:avLst/>
          </a:prstGeom>
        </p:spPr>
      </p:pic>
      <p:pic>
        <p:nvPicPr>
          <p:cNvPr id="8" name="图形 7" descr="用户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24" y="3967267"/>
            <a:ext cx="459628" cy="459628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217238" y="1946688"/>
          <a:ext cx="16390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217238" y="3637422"/>
          <a:ext cx="16390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217238" y="2522553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8"/>
          <p:cNvGraphicFramePr>
            <a:graphicFrameLocks noGrp="1"/>
          </p:cNvGraphicFramePr>
          <p:nvPr/>
        </p:nvGraphicFramePr>
        <p:xfrm>
          <a:off x="1217238" y="4223821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217238" y="2855353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217238" y="4543548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217238" y="4863275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217238" y="3188153"/>
          <a:ext cx="10926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9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352899" y="210781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User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7468" y="363742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User 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9" name="图形 18" descr="计算机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4395" y="2859744"/>
            <a:ext cx="457200" cy="457200"/>
          </a:xfrm>
          <a:prstGeom prst="rect">
            <a:avLst/>
          </a:prstGeom>
        </p:spPr>
      </p:pic>
      <p:pic>
        <p:nvPicPr>
          <p:cNvPr id="20" name="图形 10" descr="计算机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4395" y="3888486"/>
            <a:ext cx="457200" cy="457200"/>
          </a:xfrm>
          <a:prstGeom prst="rect">
            <a:avLst/>
          </a:prstGeom>
        </p:spPr>
      </p:pic>
      <p:pic>
        <p:nvPicPr>
          <p:cNvPr id="21" name="图形 20" descr="数据库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1828" y="2799642"/>
            <a:ext cx="565991" cy="565991"/>
          </a:xfrm>
          <a:prstGeom prst="rect">
            <a:avLst/>
          </a:prstGeom>
        </p:spPr>
      </p:pic>
      <p:pic>
        <p:nvPicPr>
          <p:cNvPr id="22" name="图形 21" descr="数据库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4289" y="3834090"/>
            <a:ext cx="565991" cy="565991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19" idx="3"/>
            <a:endCxn id="21" idx="1"/>
          </p:cNvCxnSpPr>
          <p:nvPr/>
        </p:nvCxnSpPr>
        <p:spPr>
          <a:xfrm flipV="1">
            <a:off x="4301595" y="3082638"/>
            <a:ext cx="340233" cy="57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0" idx="3"/>
            <a:endCxn id="22" idx="1"/>
          </p:cNvCxnSpPr>
          <p:nvPr/>
        </p:nvCxnSpPr>
        <p:spPr>
          <a:xfrm>
            <a:off x="4301595" y="4117086"/>
            <a:ext cx="3526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592531" y="355909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Service K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92531" y="250122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Service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7" name="直接箭头连接符 26"/>
          <p:cNvCxnSpPr>
            <a:endCxn id="19" idx="1"/>
          </p:cNvCxnSpPr>
          <p:nvPr/>
        </p:nvCxnSpPr>
        <p:spPr>
          <a:xfrm>
            <a:off x="2856282" y="2107814"/>
            <a:ext cx="988113" cy="980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9" idx="1"/>
          </p:cNvCxnSpPr>
          <p:nvPr/>
        </p:nvCxnSpPr>
        <p:spPr>
          <a:xfrm flipV="1">
            <a:off x="2856282" y="3088344"/>
            <a:ext cx="988113" cy="697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大括号 28"/>
          <p:cNvSpPr/>
          <p:nvPr/>
        </p:nvSpPr>
        <p:spPr>
          <a:xfrm>
            <a:off x="2318393" y="2643992"/>
            <a:ext cx="284783" cy="72164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右大括号 29"/>
          <p:cNvSpPr/>
          <p:nvPr/>
        </p:nvSpPr>
        <p:spPr>
          <a:xfrm>
            <a:off x="2343889" y="4319887"/>
            <a:ext cx="284783" cy="72164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1" name="直接箭头连接符 30"/>
          <p:cNvCxnSpPr>
            <a:stCxn id="29" idx="1"/>
            <a:endCxn id="20" idx="1"/>
          </p:cNvCxnSpPr>
          <p:nvPr/>
        </p:nvCxnSpPr>
        <p:spPr>
          <a:xfrm>
            <a:off x="2603176" y="3004813"/>
            <a:ext cx="1241219" cy="1112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30" idx="1"/>
            <a:endCxn id="20" idx="1"/>
          </p:cNvCxnSpPr>
          <p:nvPr/>
        </p:nvCxnSpPr>
        <p:spPr>
          <a:xfrm flipV="1">
            <a:off x="2628672" y="4117086"/>
            <a:ext cx="1215723" cy="563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42305" y="3026818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3898554" y="3310967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424810" y="4900945"/>
            <a:ext cx="4403770" cy="45845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C</a:t>
            </a:r>
            <a:r>
              <a:rPr lang="zh-CN" altLang="en-US" dirty="0"/>
              <a:t>中的条件属性称为</a:t>
            </a:r>
            <a:r>
              <a:rPr lang="zh-CN" altLang="en-US" dirty="0">
                <a:solidFill>
                  <a:schemeClr val="accent2"/>
                </a:solidFill>
              </a:rPr>
              <a:t>维度</a:t>
            </a:r>
            <a:r>
              <a:rPr lang="zh-CN" altLang="en-US" dirty="0"/>
              <a:t>（</a:t>
            </a:r>
            <a:r>
              <a:rPr lang="en-US" altLang="zh-CN" dirty="0"/>
              <a:t>dimension</a:t>
            </a:r>
            <a:r>
              <a:rPr lang="zh-CN" altLang="en-US" dirty="0"/>
              <a:t>）。</a:t>
            </a:r>
            <a:endParaRPr lang="en-US" altLang="zh-CN" dirty="0"/>
          </a:p>
        </p:txBody>
      </p:sp>
      <p:sp>
        <p:nvSpPr>
          <p:cNvPr id="38" name="文本框 37"/>
          <p:cNvSpPr txBox="1"/>
          <p:nvPr/>
        </p:nvSpPr>
        <p:spPr>
          <a:xfrm>
            <a:off x="5435279" y="1946688"/>
            <a:ext cx="6037048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）不同服务收集元组个数不同。</a:t>
            </a:r>
            <a:endParaRPr lang="en-US" altLang="zh-CN" dirty="0"/>
          </a:p>
        </p:txBody>
      </p:sp>
      <p:sp>
        <p:nvSpPr>
          <p:cNvPr id="39" name="文本框 38"/>
          <p:cNvSpPr txBox="1"/>
          <p:nvPr/>
        </p:nvSpPr>
        <p:spPr>
          <a:xfrm>
            <a:off x="5424811" y="2659713"/>
            <a:ext cx="6037048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）每个元组都有一个伪随机</a:t>
            </a:r>
            <a:r>
              <a:rPr lang="en-US" altLang="zh-CN" dirty="0"/>
              <a:t>UID</a:t>
            </a:r>
            <a:r>
              <a:rPr lang="zh-CN" altLang="en-US" dirty="0"/>
              <a:t>（非敏感）。</a:t>
            </a:r>
            <a:endParaRPr lang="en-US" altLang="zh-CN" dirty="0"/>
          </a:p>
        </p:txBody>
      </p:sp>
      <p:sp>
        <p:nvSpPr>
          <p:cNvPr id="40" name="文本框 39"/>
          <p:cNvSpPr txBox="1"/>
          <p:nvPr/>
        </p:nvSpPr>
        <p:spPr>
          <a:xfrm>
            <a:off x="5424810" y="3372738"/>
            <a:ext cx="6376671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）分析师通过</a:t>
            </a:r>
            <a:r>
              <a:rPr lang="en-US" altLang="zh-CN" dirty="0"/>
              <a:t>UID</a:t>
            </a:r>
            <a:r>
              <a:rPr lang="zh-CN" altLang="en-US" dirty="0"/>
              <a:t>连接不同服务的元组来构建联合事实表，以进行联合分析。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847055" y="156972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4758964" y="233788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7" grpId="0" animBg="1"/>
      <p:bldP spid="38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2.2 </a:t>
            </a:r>
            <a:r>
              <a:rPr lang="zh-CN" altLang="en-US" sz="3600" dirty="0"/>
              <a:t>敏感属性聚合                                          </a:t>
            </a:r>
            <a:r>
              <a:rPr lang="en-US" altLang="zh-CN" sz="3600" dirty="0"/>
              <a:t>HIO</a:t>
            </a:r>
            <a:r>
              <a:rPr lang="zh-CN" altLang="en-US" sz="3600" dirty="0"/>
              <a:t>机制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9925" y="1271417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分层区间优化机制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Hierarchical-Interval Optimized Mechanism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694639" y="2197601"/>
                <a:ext cx="4912360" cy="276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：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r>
                        <m:rPr>
                          <m:sty m:val="p"/>
                        </m:rP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elec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</a:rPr>
                        <m:t>𝐶𝑜𝑢𝑛𝑡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𝑖𝑡𝑒𝑚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𝐹𝑟𝑜𝑚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𝑊h𝑒𝑟𝑒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𝐴𝑔𝑒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∈[3,6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Mincho" panose="02020609040205080304" charset="-128"/>
                          <a:cs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Cambria Math" panose="02040503050406030204" pitchFamily="18" charset="0"/>
                  <a:ea typeface="MS Mincho" panose="02020609040205080304" charset="-128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639" y="2197601"/>
                <a:ext cx="4912360" cy="276860"/>
              </a:xfrm>
              <a:prstGeom prst="rect">
                <a:avLst/>
              </a:prstGeom>
              <a:blipFill rotWithShape="1">
                <a:blip r:embed="rId2"/>
                <a:stretch>
                  <a:fillRect l="-9" t="-181" r="-1283" b="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755250" y="4804366"/>
                <a:ext cx="3957955" cy="30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：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𝑆𝑒𝑙𝑒𝑐𝑡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𝑆𝑈𝑀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𝐹𝑟𝑜𝑚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𝑊h𝑒𝑟𝑒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1984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250" y="4804366"/>
                <a:ext cx="3957955" cy="307340"/>
              </a:xfrm>
              <a:prstGeom prst="rect">
                <a:avLst/>
              </a:prstGeom>
              <a:blipFill rotWithShape="1">
                <a:blip r:embed="rId3"/>
                <a:stretch>
                  <a:fillRect l="-3" t="-192" r="-1425" b="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/>
          <a:srcRect t="10462"/>
          <a:stretch>
            <a:fillRect/>
          </a:stretch>
        </p:blipFill>
        <p:spPr>
          <a:xfrm>
            <a:off x="2529381" y="5279095"/>
            <a:ext cx="4527783" cy="36958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26831" y="5843847"/>
            <a:ext cx="11041380" cy="3683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若敏感属性值较多，误差累积会造成结果可用性较差。为了提高效用性（减小误差），提出了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SR-HIO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机制。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803910" y="2649855"/>
            <a:ext cx="6997700" cy="12795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方法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：（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）将数据域进行层次划分；（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）每个用户随机选一层，找到数据在该层的区间，并通过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算法选择计数区间（例如：用户数据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Age=5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，以一定概率统计在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[5-8]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区间：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Count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5-8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+1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，以一定概率统计在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[1-4]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区间：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Count</a:t>
            </a:r>
            <a:r>
              <a:rPr lang="en-US" altLang="zh-CN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1-4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+1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1158" y="1760357"/>
            <a:ext cx="709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作用：用于进行包含</a:t>
            </a:r>
            <a:r>
              <a:rPr lang="zh-CN" altLang="en-US" dirty="0">
                <a:solidFill>
                  <a:schemeClr val="accent4"/>
                </a:solidFill>
              </a:rPr>
              <a:t>范围谓词</a:t>
            </a:r>
            <a:r>
              <a:rPr lang="zh-CN" altLang="en-US" dirty="0"/>
              <a:t>的频率</a:t>
            </a:r>
            <a:r>
              <a:rPr lang="en-US" altLang="zh-CN" dirty="0"/>
              <a:t>/</a:t>
            </a:r>
            <a:r>
              <a:rPr lang="zh-CN" altLang="en-US" dirty="0"/>
              <a:t>频数估计（</a:t>
            </a:r>
            <a:r>
              <a:rPr lang="en-US" altLang="zh-CN" dirty="0"/>
              <a:t>Count </a:t>
            </a:r>
            <a:r>
              <a:rPr lang="zh-CN" altLang="en-US" dirty="0"/>
              <a:t>聚集查询）。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920" y="1760484"/>
            <a:ext cx="3593829" cy="1648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7979719" y="5287284"/>
                <a:ext cx="3140710" cy="381635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zh-CN" altLang="en-US" dirty="0"/>
                  <a:t>表示对查询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的聚合估计。</a:t>
                </a: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719" y="5287284"/>
                <a:ext cx="3140710" cy="381635"/>
              </a:xfrm>
              <a:prstGeom prst="rect">
                <a:avLst/>
              </a:prstGeom>
              <a:blipFill rotWithShape="1">
                <a:blip r:embed="rId6"/>
                <a:stretch>
                  <a:fillRect l="-212" t="-1736" r="-192" b="-1592"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69925" y="4104640"/>
            <a:ext cx="9084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当扩展到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SUM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AVG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等聚集函数、且聚集属性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敏感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时，不仅要考虑满足查询谓词的频率，还需要根据敏感属性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A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的值进行加权：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285" y="4724400"/>
            <a:ext cx="3638550" cy="387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20215" y="5260975"/>
            <a:ext cx="850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误差：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5" grpId="0" animBg="1"/>
      <p:bldP spid="43" grpId="0" animBg="1"/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2.2 </a:t>
            </a:r>
            <a:r>
              <a:rPr lang="zh-CN" altLang="en-US" sz="3600" dirty="0"/>
              <a:t>敏感属性聚合                                    </a:t>
            </a:r>
            <a:r>
              <a:rPr lang="en-US" altLang="zh-CN" sz="3600" dirty="0"/>
              <a:t>SR-HIO</a:t>
            </a:r>
            <a:r>
              <a:rPr lang="zh-CN" altLang="en-US" sz="3600" dirty="0"/>
              <a:t>机制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925" y="1284195"/>
            <a:ext cx="648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基于随机舍入的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with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stochastic rounding. SR-HIO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9925" y="1835442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随机舍入函数（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stochastic rounding function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: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22" y="2375598"/>
            <a:ext cx="4330923" cy="7112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9925" y="3296940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回答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敏感属性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聚合查询时，我们通过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线性组合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两个极值的频率来估计结果：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73" y="3777307"/>
            <a:ext cx="5435879" cy="3810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9925" y="4969344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利用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SR-HIO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机制有以下误差：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829" y="5516505"/>
            <a:ext cx="5378726" cy="450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295235" y="1338022"/>
                <a:ext cx="1672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1≤[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]≤125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235" y="1338022"/>
                <a:ext cx="167289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" t="-21" r="24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中括号 9"/>
          <p:cNvSpPr/>
          <p:nvPr/>
        </p:nvSpPr>
        <p:spPr>
          <a:xfrm rot="16200000">
            <a:off x="10058077" y="1230584"/>
            <a:ext cx="206380" cy="220810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233282" y="186211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t[A]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3" idx="2"/>
          </p:cNvCxnSpPr>
          <p:nvPr/>
        </p:nvCxnSpPr>
        <p:spPr>
          <a:xfrm flipH="1">
            <a:off x="10498739" y="2231448"/>
            <a:ext cx="1" cy="2063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747393" y="1908282"/>
                <a:ext cx="5478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393" y="1908282"/>
                <a:ext cx="547842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49" t="-39" r="-2299" b="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968129" y="1887959"/>
                <a:ext cx="5863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129" y="1887959"/>
                <a:ext cx="586314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70" t="-38" r="-1952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8930994" y="2605099"/>
                <a:ext cx="1230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994" y="2605099"/>
                <a:ext cx="1230273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29" t="-119" r="-413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498739" y="2636964"/>
                <a:ext cx="1267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739" y="2636964"/>
                <a:ext cx="1267463" cy="276999"/>
              </a:xfrm>
              <a:prstGeom prst="rect">
                <a:avLst/>
              </a:prstGeom>
              <a:blipFill rotWithShape="1">
                <a:blip r:embed="rId9"/>
                <a:stretch>
                  <a:fillRect l="-22" t="-160" r="-378" b="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8610599" y="3081234"/>
            <a:ext cx="3101336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越靠近哪一端则舍入到那一端值的概率越大。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8352465" y="4723480"/>
                <a:ext cx="3282093" cy="148971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误差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中包含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dirty="0"/>
                  <a:t>因子。因为</a:t>
                </a:r>
                <a:r>
                  <a:rPr lang="en-US" altLang="zh-CN" dirty="0"/>
                  <a:t>SR</a:t>
                </a:r>
                <a:r>
                  <a:rPr lang="zh-CN" altLang="en-US" dirty="0"/>
                  <a:t>在舍入时引入了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个额外属性，导致其不适用于高维度的查询。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465" y="4723480"/>
                <a:ext cx="3282093" cy="1489710"/>
              </a:xfrm>
              <a:prstGeom prst="rect">
                <a:avLst/>
              </a:prstGeom>
              <a:blipFill rotWithShape="1">
                <a:blip r:embed="rId10"/>
                <a:stretch>
                  <a:fillRect l="-203" t="-450" r="-191" b="-40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856074" y="3777307"/>
            <a:ext cx="489098" cy="3810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08473" y="3780194"/>
            <a:ext cx="489098" cy="3810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0925" y="4389755"/>
            <a:ext cx="5612765" cy="3683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仅需估计两个极值的频率，避免频率估计误差累积</a:t>
            </a:r>
          </a:p>
        </p:txBody>
      </p:sp>
      <p:sp>
        <p:nvSpPr>
          <p:cNvPr id="17" name="矩形 16"/>
          <p:cNvSpPr/>
          <p:nvPr/>
        </p:nvSpPr>
        <p:spPr>
          <a:xfrm>
            <a:off x="4500245" y="3769360"/>
            <a:ext cx="1240790" cy="412115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692900" y="3762375"/>
            <a:ext cx="1240790" cy="412115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ADC033-1E7D-8C52-38AB-F0E2DC044E80}"/>
              </a:ext>
            </a:extLst>
          </p:cNvPr>
          <p:cNvSpPr/>
          <p:nvPr/>
        </p:nvSpPr>
        <p:spPr>
          <a:xfrm>
            <a:off x="6096000" y="5465135"/>
            <a:ext cx="318977" cy="2693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6" grpId="0"/>
      <p:bldP spid="10" grpId="0" animBg="1"/>
      <p:bldP spid="13" grpId="0"/>
      <p:bldP spid="18" grpId="0"/>
      <p:bldP spid="19" grpId="0"/>
      <p:bldP spid="20" grpId="0"/>
      <p:bldP spid="21" grpId="0"/>
      <p:bldP spid="23" grpId="0"/>
      <p:bldP spid="24" grpId="0" bldLvl="0" animBg="1"/>
      <p:bldP spid="3" grpId="0" bldLvl="0" animBg="1"/>
      <p:bldP spid="8" grpId="0" bldLvl="0" animBg="1"/>
      <p:bldP spid="15" grpId="0" animBg="1"/>
      <p:bldP spid="17" grpId="0" animBg="1"/>
      <p:bldP spid="22" grpId="0" animBg="1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3d3cce1-bd13-4bd7-a3fe-0793cfec26ab"/>
  <p:tag name="COMMONDATA" val="eyJoZGlkIjoiZGI1ZGM1YzNhNTBmMTM3NDFmYTg4ODgyMzNjYzlkM2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University of Malaya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19844"/>
      </a:accent1>
      <a:accent2>
        <a:srgbClr val="E82209"/>
      </a:accent2>
      <a:accent3>
        <a:srgbClr val="FCC300"/>
      </a:accent3>
      <a:accent4>
        <a:srgbClr val="0B52A2"/>
      </a:accent4>
      <a:accent5>
        <a:srgbClr val="0D8ECC"/>
      </a:accent5>
      <a:accent6>
        <a:srgbClr val="ABDBDF"/>
      </a:accent6>
      <a:hlink>
        <a:srgbClr val="4472C4"/>
      </a:hlink>
      <a:folHlink>
        <a:srgbClr val="BFBFBF"/>
      </a:folHlink>
    </a:clrScheme>
    <a:fontScheme name="tdl3kz1d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3496</Words>
  <Application>Microsoft Office PowerPoint</Application>
  <PresentationFormat>宽屏</PresentationFormat>
  <Paragraphs>379</Paragraphs>
  <Slides>32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等线</vt:lpstr>
      <vt:lpstr>等线 Light</vt:lpstr>
      <vt:lpstr>方正正中黑简体</vt:lpstr>
      <vt:lpstr>宋体</vt:lpstr>
      <vt:lpstr>Microsoft YaHei</vt:lpstr>
      <vt:lpstr>Arial</vt:lpstr>
      <vt:lpstr>Cambria Math</vt:lpstr>
      <vt:lpstr>Roboto</vt:lpstr>
      <vt:lpstr>Office 主题​​</vt:lpstr>
      <vt:lpstr>主题5</vt:lpstr>
      <vt:lpstr>PowerPoint 演示文稿</vt:lpstr>
      <vt:lpstr>PowerPoint 演示文稿</vt:lpstr>
      <vt:lpstr>1.1 本地差分隐私</vt:lpstr>
      <vt:lpstr>1.2 本文研究简述</vt:lpstr>
      <vt:lpstr>1.3 当前的问题与挑战</vt:lpstr>
      <vt:lpstr>PowerPoint 演示文稿</vt:lpstr>
      <vt:lpstr>2.1数据模型和分析任务</vt:lpstr>
      <vt:lpstr>2.2 敏感属性聚合                                          HIO机制</vt:lpstr>
      <vt:lpstr>2.2 敏感属性聚合                                    SR-HIO机制</vt:lpstr>
      <vt:lpstr>2.2 敏感属性聚合                                     PRP 框架</vt:lpstr>
      <vt:lpstr>2.3 多服务收集数据                              SC-JOIN机制</vt:lpstr>
      <vt:lpstr>2.3多服务收集数据                             HIO-JOIN机制</vt:lpstr>
      <vt:lpstr>2.4 解决基于频率的攻击</vt:lpstr>
      <vt:lpstr>2.4解决基于频率的攻击                            τ-截断机制</vt:lpstr>
      <vt:lpstr>PowerPoint 演示文稿</vt:lpstr>
      <vt:lpstr>3.1 实验部署和实验数据集</vt:lpstr>
      <vt:lpstr>3.2 实验机制及评估指标</vt:lpstr>
      <vt:lpstr>3.3 针对敏感属性聚合实验</vt:lpstr>
      <vt:lpstr>3.3 针对敏感属性聚合实验</vt:lpstr>
      <vt:lpstr>3.3 针对敏感属性聚合实验</vt:lpstr>
      <vt:lpstr>3.4 针对单表真实数据集PUMS-P</vt:lpstr>
      <vt:lpstr>3.5 评估多表联合聚合查询</vt:lpstr>
      <vt:lpstr>3.5 评估多表联合聚合查询：1-to-1</vt:lpstr>
      <vt:lpstr>3.5 评估多表联合聚合查询：1-to-many</vt:lpstr>
      <vt:lpstr>3.6 PUMS-H 多表查询真实案例分析</vt:lpstr>
      <vt:lpstr>PowerPoint 演示文稿</vt:lpstr>
      <vt:lpstr>4、总结展望</vt:lpstr>
      <vt:lpstr>PowerPoint 演示文稿</vt:lpstr>
      <vt:lpstr>附录1.系统概述（*DPSAaS）</vt:lpstr>
      <vt:lpstr>附录2.SC机制中的状态转移</vt:lpstr>
      <vt:lpstr>附录3. AHIO 和EHIO机制详细</vt:lpstr>
      <vt:lpstr>附录4.扩展：范围效用优化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鑫</dc:creator>
  <cp:lastModifiedBy>刘 鑫</cp:lastModifiedBy>
  <cp:revision>169</cp:revision>
  <dcterms:created xsi:type="dcterms:W3CDTF">2022-10-07T06:47:00Z</dcterms:created>
  <dcterms:modified xsi:type="dcterms:W3CDTF">2022-10-24T03:03:38Z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8289A9245B1048B4915399FF99A18432</vt:lpwstr>
  </property>
  <property fmtid="{D5CDD505-2E9C-101B-9397-08002B2CF9AE}" pid="3" name="KSOProductBuildVer">
    <vt:lpwstr>2052-11.1.0.12598</vt:lpwstr>
  </property>
</Properties>
</file>